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8" r:id="rId2"/>
    <p:sldId id="275" r:id="rId3"/>
    <p:sldId id="256" r:id="rId4"/>
    <p:sldId id="267" r:id="rId5"/>
    <p:sldId id="279" r:id="rId6"/>
    <p:sldId id="258" r:id="rId7"/>
    <p:sldId id="259" r:id="rId8"/>
    <p:sldId id="280" r:id="rId9"/>
    <p:sldId id="260" r:id="rId10"/>
    <p:sldId id="261" r:id="rId11"/>
    <p:sldId id="282" r:id="rId12"/>
    <p:sldId id="262" r:id="rId13"/>
    <p:sldId id="268" r:id="rId14"/>
    <p:sldId id="281" r:id="rId15"/>
    <p:sldId id="264" r:id="rId16"/>
    <p:sldId id="265" r:id="rId17"/>
    <p:sldId id="283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  <p:embeddedFont>
      <p:font typeface="PT Serif" panose="020A0603040505020204" pitchFamily="18" charset="0"/>
      <p:regular r:id="rId30"/>
      <p:bold r:id="rId31"/>
      <p:italic r:id="rId32"/>
      <p:boldItalic r:id="rId33"/>
    </p:embeddedFont>
    <p:embeddedFont>
      <p:font typeface="PT Serif Bold" panose="020A0703040505020204" charset="0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0:49:48.3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187 435 24575,'1'-2'0,"0"0"0,0 0 0,0 0 0,0 1 0,1-1 0,-1 0 0,0 0 0,1 1 0,0-1 0,-1 1 0,1-1 0,0 1 0,0 0 0,0-1 0,-1 1 0,1 0 0,1 0 0,-1 1 0,0-1 0,4-1 0,-5 2 0,41-15 0,1 3 0,0 1 0,63-7 0,-30 5 0,50-12 0,-12 2 0,0 4 0,134-3 0,-21 6 0,22 4 0,-9 1 0,-123-5 0,11-1 0,192-3 0,-242 22 0,250-3 0,-241-8 0,125-28 0,-139 21 0,1 3 0,129-5 0,-192 18 0,73 1 0,148-19 0,-157 5 0,-5 1 0,137-7 0,-149 18 0,100 4 0,-153-2 0,-1-1 0,0 1 0,0 0 0,0 0 0,0 1 0,0-1 0,0 1 0,0 0 0,0 0 0,0 0 0,-1 1 0,1-1 0,-1 1 0,0 0 0,1 0 0,-2 0 0,1 0 0,0 0 0,0 1 0,-1-1 0,0 1 0,0 0 0,0 0 0,0 0 0,-1 0 0,1 0 0,-1 0 0,1 7 0,2 10 0,-1 1 0,-1 0 0,-1-1 0,-3 31 0,2-32 0,-3 14 0,-12 62 0,7-60 0,-2 46 0,10-70 0,-1 1 0,-1-1 0,0 1 0,0-1 0,-1 0 0,-8 19 0,9-26 0,-1 0 0,0 0 0,0 0 0,-1 0 0,0-1 0,1 1 0,-1-1 0,-1 0 0,1 0 0,-1-1 0,1 1 0,-1-1 0,0 0 0,0 0 0,0-1 0,-7 3 0,-3 0 0,0 0 0,-1-1 0,0-1 0,0 0 0,-29 1 0,-85-8 0,43 0 0,-18 2 0,-222 5 0,268 4 0,-117 30 0,52-8 0,-12-7 0,-233 9 0,-143-31 0,214-3 0,-1466 3 0,1759 0 0,0 0 0,0 0 0,1 0 0,-1-1 0,0 0 0,0 0 0,1 0 0,-1-1 0,1 0 0,-1 1 0,1-1 0,0-1 0,0 1 0,0-1 0,-5-4 0,4 3 0,1-1 0,1 1 0,-1-1 0,1 0 0,0 0 0,0-1 0,0 1 0,1-1 0,0 1 0,0-1 0,0 0 0,-1-8 0,1-2 0,-1-1 0,2 0 0,0 1 0,1-1 0,1 1 0,1-1 0,0 1 0,8-31 0,5-1 0,35-72 0,-19 47 0,-28 68 0,-1 0 0,1-1 0,0 1 0,0 0 0,0 0 0,1 1 0,0-1 0,0 1 0,0 0 0,0 0 0,1 0 0,0 0 0,-1 1 0,1 0 0,1 0 0,-1 0 0,8-2 0,4-1 0,2 1 0,-1 1 0,0 1 0,21-1 0,19-4 0,31-9 0,-25 3 0,1 4 0,83-4 0,407 16 0,-495 2 0,0 2 0,118 28 0,-16-2 0,467 58 0,-533-78 0,99 0 0,99-13 0,-131-1 0,876 1 0,-1503 29 0,0 37 0,-212 23 0,452-84 0,142-5 0,-131 15 0,65 1 0,-272-9 0,229-8 0,142 2 0,0 2 0,-78 15 0,-6 1 0,19-4 0,70-9 0,-77 0 0,8-2 0,37 11 0,57-9 0,-1-1 0,-20 2 0,-81-5-1365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0:09:04.5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0 129 24575,'3738'0'0,"-3716"-1"0,0-2 0,0 0 0,0-1 0,33-11 0,-53 15 0,-1 0 0,0-1 0,0 1 0,1 0 0,-1-1 0,0 1 0,0-1 0,0 1 0,0-1 0,0 1 0,0-1 0,0 0 0,0 0 0,0 0 0,0 1 0,0-1 0,0 0 0,-1 0 0,1 0 0,0 0 0,0 0 0,0-2 0,-1 2 0,0 0 0,-1 0 0,1 0 0,0 0 0,0 0 0,0 0 0,-1 0 0,1 1 0,-1-1 0,1 0 0,-1 0 0,1 0 0,-1 0 0,1 0 0,-1 1 0,0-1 0,1 0 0,-1 0 0,0 1 0,-1-2 0,-6-4 0,0 1 0,-1 0 0,0 0 0,-10-4 0,-1 1 0,0 2 0,-1 0 0,0 1 0,0 1 0,-35-3 0,-111 6 0,105 3 0,-274 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0:09:23.5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789 157 24575,'4'-3'0,"0"0"0,1 1 0,-1 0 0,0 0 0,1 0 0,0 0 0,-1 1 0,1-1 0,0 1 0,5 0 0,5-2 0,39-9 0,1 3 0,65-2 0,114 6 0,-18 2 0,-33-9 0,77-3 0,715 11 0,-898 4 0,-38-1 0,-1-2 0,58-12 0,-77 11 0,19-1 0,1 2 0,48 2 0,39-3 0,288-21 0,215 26 0,-585 1 0,-1 3 0,83 18 0,7 2 0,-124-24 0,0 0 0,0 1 0,-1 0 0,1 0 0,13 6 0,-20-6 0,1-1 0,-1 1 0,1-1 0,-1 1 0,0 0 0,1 0 0,-1 0 0,0 0 0,-1 1 0,1-1 0,0 1 0,0-1 0,-1 1 0,0-1 0,1 1 0,-1 0 0,0-1 0,0 1 0,-1 0 0,2 6 0,10 67 0,3 154 0,-15-218 0,0 1 0,-1-1 0,0 1 0,-5 18 0,5-27 0,-1 0 0,1 0 0,-1 0 0,0 0 0,-1 0 0,1 0 0,-1 0 0,1-1 0,-1 1 0,0-1 0,-1 0 0,1 0 0,0 0 0,-1 0 0,0-1 0,-4 3 0,-13 6 0,0-1 0,-1 0 0,0-2 0,-31 7 0,-94 12 0,81-14 0,44-8 0,0-1 0,-23 1 0,-123-4 0,107-4 0,1 4 0,-96 13 0,33 1 0,71-10 0,26-1 0,0 2 0,0 1 0,-49 21 0,50-18 0,0-1 0,0-1 0,-1-1 0,-30 4 0,18-5 0,-72 20 0,36-7 0,24-11 0,-1-2 0,1-3 0,-100-5 0,42-1 0,-1800 3 0,1903 1 0,0-1 0,0-1 0,0 1 0,0-1 0,0 0 0,0 0 0,0 0 0,-8-4 0,10 4 0,1-1 0,-1 0 0,0 0 0,1 0 0,-1-1 0,1 1 0,-1-1 0,1 1 0,0-1 0,0 0 0,1 1 0,-1-1 0,-2-7 0,-112-220 0,99 202 0,8 15 0,1-1 0,0 1 0,1-1 0,1-1 0,0 1 0,1-1 0,-4-20 0,9 33 0,0 0 0,0 0 0,0-1 0,0 1 0,0 0 0,0 0 0,1 0 0,-1-1 0,1 1 0,0 0 0,-1 0 0,1 0 0,0 0 0,0 0 0,1 0 0,-1 0 0,0 0 0,1 1 0,-1-1 0,1 0 0,-1 1 0,1-1 0,0 1 0,-1 0 0,1-1 0,0 1 0,0 0 0,0 0 0,0 0 0,0 1 0,0-1 0,0 0 0,1 1 0,-1-1 0,2 1 0,11-3 0,-1 2 0,1 0 0,0 0 0,18 3 0,-18-2 0,1119 7 0,-667-9 0,915 2 0,-1335-2 0,66-12 0,-64 7 0,62-2 0,-64 9 0,92-3 0,-116 1 0,-1-1 0,0-1 0,0-1 0,26-10 0,59-15 0,-443 51 0,-208-7 0,351-16 0,-2131 2 0,2254-4 0,-107-18 0,108 12 0,-439-74 0,370 53 0,124 27 0,32 3 0,419 0 0,-226 3 0,-125 0 0,0 3 0,-1 5 0,0 3 0,-1 4 0,0 3 0,89 36 0,-163-52 0,0 0 0,0 0 0,-1 1 0,0 1 0,10 6 0,-17-10 0,0-1 0,0 0 0,0 1 0,-1 0 0,1-1 0,-1 1 0,1 0 0,-1 0 0,1-1 0,-1 1 0,0 0 0,0 1 0,0-1 0,0 0 0,0 0 0,-1 0 0,1 1 0,-1-1 0,1 0 0,-1 0 0,0 1 0,0-1 0,0 0 0,0 1 0,0-1 0,0 0 0,-1 1 0,1-1 0,-2 3 0,0 0 0,-1-1 0,1 0 0,-1 0 0,0 0 0,0 0 0,0-1 0,0 1 0,-1-1 0,0 0 0,1 0 0,-1 0 0,-5 2 0,-58 29 0,66-33 0,-79 30 0,0-3 0,-125 25 0,-176 14 0,202-44 0,-1-9 0,-190-9 0,238-7 0,116-2 0,15 4 0,1 0 0,0 0 0,0 0 0,0 0 0,0 0 0,0-1 0,0 1 0,0 0 0,0 0 0,0 0 0,0 0 0,-1 0 0,1-1 0,0 1 0,0 0 0,0 0 0,0 0 0,0 0 0,0-1 0,0 1 0,0 0 0,0 0 0,0 0 0,0 0 0,1-1 0,-1 1 0,0 0 0,0 0 0,0 0 0,0 0 0,0 0 0,0-1 0,0 1 0,0 0 0,0 0 0,0 0 0,1 0 0,-1 0 0,0 0 0,0-1 0,0 1 0,0 0 0,0 0 0,1 0 0,29-14 0,149-37 0,259-41 0,-354 81 0,102-1 0,85 14 0,-122 0 0,1120 0 103,-761-2-1571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0:54:08.6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24555,'0'616'0,"4134"-616"0,-4134-616 0,-4134 616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0:54:11.2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 24575,'0'1'0,"1"-1"0,-1 1 0,1 0 0,0 0 0,-1-1 0,1 1 0,-1 0 0,1-1 0,0 1 0,-1 0 0,1-1 0,0 1 0,0-1 0,0 1 0,-1-1 0,1 0 0,0 1 0,0-1 0,0 0 0,0 0 0,0 1 0,0-1 0,0 0 0,0 0 0,0 0 0,-1 0 0,2 0 0,3 0 0,50 8 0,0-3 0,64-2 0,-53-2 0,1072 3 0,-652-5 0,-452-1 0,0-2 0,0-1 0,58-16 0,-58 11 0,1 2 0,1 2 0,45-3 0,91-5 0,-13 0 0,475 11 0,-329 5 0,-244-7-1365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07:04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24575,'4766'0'-1365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07:10.3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4346 0 24575,'0'402'0,"0"-394"0,0 0 0,-1 0 0,1 0 0,-2 0 0,-1 8 0,2-14 0,0 0 0,0 1 0,0-1 0,0 0 0,0 0 0,0 0 0,-1 0 0,1 0 0,-1-1 0,1 1 0,-1 0 0,0-1 0,1 1 0,-1-1 0,0 1 0,0-1 0,0 0 0,0 0 0,-1 0 0,1 0 0,-3 1 0,-37 7 0,-1-1 0,1-1 0,-2-3 0,-47-1 0,56-2 0,-605 1 0,329-4 0,-323 2 0,578 2 0,-62 12 0,-43 1 0,-627-13 0,377-4 0,-377 2 0,782 0 0,1 0 0,-1 0 0,1-1 0,0 0 0,-1 0 0,1 0 0,-1 0 0,1-1 0,-6-2 0,9 2 0,-1 1 0,1-1 0,0 0 0,0 0 0,0 0 0,0 0 0,0 0 0,0 0 0,0 0 0,1-1 0,-1 1 0,1-1 0,0 1 0,0-1 0,0 0 0,0 1 0,0-1 0,0 0 0,0-4 0,-1-6 0,0 0 0,1 0 0,0 0 0,2-18 0,0 26 0,-1 1 0,1-1 0,0 1 0,0-1 0,0 1 0,1 0 0,-1 0 0,1 0 0,0 0 0,0 0 0,1 0 0,-1 0 0,1 0 0,0 1 0,0-1 0,4-3 0,5-1 0,1 0 0,0 1 0,0 0 0,0 1 0,1 0 0,0 1 0,0 1 0,0 0 0,1 1 0,26-2 0,16 1 0,84 6 0,-85 0 0,947 2 0,-538-6 0,1626 2 0,-2075-1-170,-1 0-1,1 0 0,-1-2 1,1 0-1,-1 0 0,0-2 1,20-8-1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0:08:38.0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446 344 24575,'1094'0'0,"-870"-18"0,-106 5 0,-3 2 0,163-38 0,-158 24 0,239-18 0,-148 19 0,-183 21 0,47-10 0,-45 6 0,52-3 0,-6 8 0,-7 0 0,91-14 0,-88 3 0,-15 2 0,1 2 0,60-1 0,-31 11 0,-55 1 0,0-1 0,0-2 0,-1-1 0,1-2 0,44-10 0,-41 3 0,0 1 0,1 2 0,0 1 0,0 2 0,1 1 0,-1 2 0,47 3 0,-78 0 0,-1 0 0,0-1 0,1 1 0,-1 1 0,0-1 0,0 1 0,0 0 0,0 0 0,0 0 0,0 0 0,-1 0 0,1 1 0,-1 0 0,0 0 0,1 0 0,-1 0 0,-1 0 0,1 1 0,0-1 0,-1 1 0,1 0 0,-1 0 0,0 0 0,-1 0 0,1 0 0,-1 0 0,0 0 0,0 0 0,1 9 0,1 8 0,-1 1 0,-1 0 0,-1 0 0,-5 36 0,1-36 0,-1 0 0,-1-1 0,-15 39 0,-5 16 0,0 6 0,17-59 0,1 1 0,1 1 0,2-1 0,-5 44 0,15 38 0,-5-104 0,-1-1 0,1 0 0,-1 0 0,1 1 0,-1-1 0,0 0 0,1 0 0,-1 0 0,0 0 0,0 0 0,0 0 0,1 0 0,-1 0 0,0 0 0,-1 0 0,1-1 0,0 1 0,0 0 0,0-1 0,0 1 0,0 0 0,-1-1 0,1 0 0,0 1 0,-1-1 0,1 0 0,0 0 0,-1 1 0,-1-1 0,-48 0 0,39-1 0,-554-4 0,441 5 0,81 3 0,1 1 0,0 3 0,0 2 0,-51 16 0,-50 11 0,-401 28 0,53-56 0,287-11 0,157 3 0,0 2 0,-91 16 0,-57 14 0,149-24 0,-1-3 0,0-2 0,-88-5 0,37-1 0,-700 3 0,785 0 0,0 0 0,1-1 0,-1-1 0,1-1 0,0 1 0,-1-2 0,1 0 0,1-1 0,-1 0 0,1-1 0,-12-7 0,16 8 0,0-1 0,0 0 0,1-1 0,0 1 0,0-1 0,1-1 0,0 1 0,0-1 0,0 0 0,1-1 0,1 1 0,-1-1 0,1 0 0,1 0 0,0 0 0,-3-11 0,3 7 0,-2-14 0,-2 0 0,-1 0 0,-22-47 0,-10-7 0,39 79 0,0 1 0,0 0 0,0-1 0,0 1 0,0 0 0,1-1 0,-1 1 0,1-1 0,-1 1 0,1-1 0,0 1 0,-1-1 0,1 0 0,0 1 0,0-1 0,0 1 0,0-1 0,0 1 0,1-1 0,-1 0 0,0 1 0,1-1 0,-1 1 0,2-3 0,-1 2 0,1 1 0,0-1 0,-1 1 0,1-1 0,0 1 0,0 0 0,0 0 0,0 0 0,0 0 0,0 0 0,0 0 0,0 0 0,0 1 0,0-1 0,3 0 0,10-1 0,0 1 0,-1 1 0,1 0 0,18 2 0,23 7 0,-1 2 0,0 3 0,55 22 0,61 16 0,-66-17 0,-77-24 0,0-1 0,45 9 0,6-8 0,112 2 0,85-16 0,-113 0 0,58 3 0,505-24 0,-276 15 0,-263 11 0,-54-1 0,167-3 0,-267 0 0,-1-2 0,1-1 0,-1-1 0,0-2 0,-1-2 0,0 0 0,32-17 0,-33 15 0,0 2 0,1 2 0,0 0 0,54-5 0,-26 4 0,-12-1 0,-1-2 0,0-1 0,76-36 0,-119 48 0,9-4 0,0-1 0,-1 1 0,1-2 0,-1 1 0,15-14 0,-25 19 0,0 0 0,0 0 0,-1 0 0,1 0 0,0 0 0,-1 0 0,1-1 0,-1 1 0,1 0 0,-1 0 0,0 0 0,1 0 0,-1-1 0,0 1 0,0 0 0,0 0 0,0 0 0,0-1 0,0 1 0,0 0 0,0 0 0,-1-1 0,1 1 0,0 0 0,-1 0 0,1 0 0,-1 0 0,1 0 0,-1 0 0,0-1 0,1 1 0,-1 1 0,0-1 0,0 0 0,0 0 0,1 0 0,-1 0 0,0 0 0,0 1 0,0-1 0,-2 0 0,-4-5 0,-2 0 0,1 1 0,-17-8 0,-63-23 0,-2 4 0,0 4 0,-119-22 0,164 44 0,0 1 0,-1 3 0,-64 4 0,22 1 0,-112-1 0,-343 48 0,457-41 0,-1-3 0,-122-8 0,73 0 0,88 2 0,0 2 0,-79 15 0,91-12 0,27-5 0,0 1 0,0 0 0,1 1 0,-1 0 0,1 0 0,0 1 0,-1 0 0,1 0 0,0 1 0,-12 7 0,20-11 0,-1 0 0,1 1 0,-1-1 0,1 0 0,0 1 0,-1-1 0,1 0 0,0 1 0,-1-1 0,1 0 0,0 1 0,-1-1 0,1 1 0,0-1 0,0 1 0,-1-1 0,1 0 0,0 1 0,0-1 0,0 1 0,0-1 0,0 1 0,0-1 0,0 1 0,0-1 0,0 1 0,0-1 0,0 1 0,0-1 0,0 1 0,0-1 0,0 1 0,0-1 0,0 1 0,1-1 0,-1 1 0,0-1 0,0 0 0,1 1 0,-1-1 0,0 1 0,1-1 0,-1 0 0,0 1 0,1-1 0,-1 0 0,0 1 0,1-1 0,-1 0 0,1 0 0,-1 1 0,1-1 0,26 9 0,160 11 0,-53-7 0,-3 4 0,55 8 0,232 3 0,-339-28 0,114-4 0,-156-1 0,-1-2 0,50-16 0,-6 1 0,-38 10 0,-39 11 0,-1 0 0,1 0 0,-1-1 0,1 1 0,-1 0 0,0-1 0,1 0 0,-1 0 0,0 0 0,0 0 0,0 0 0,0 0 0,1-3 0,-3 5 0,1-1 0,-1 1 0,0-1 0,0 0 0,0 1 0,0-1 0,1 0 0,-1 1 0,0-1 0,0 1 0,0-1 0,0 0 0,-1 1 0,1-1 0,0 0 0,0 1 0,0-1 0,0 1 0,-1-1 0,1 0 0,0 1 0,0-1 0,-1 1 0,1-1 0,-1 1 0,1-1 0,0 1 0,-1-1 0,1 1 0,-1-1 0,1 1 0,-1 0 0,1-1 0,-1 1 0,0 0 0,0-1 0,-25-10 0,22 10 0,-20-6-455,0 1 0,-38-4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0:08:38.0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446 344 24575,'1094'0'0,"-870"-18"0,-106 5 0,-3 2 0,163-38 0,-158 24 0,239-18 0,-148 19 0,-183 21 0,47-10 0,-45 6 0,52-3 0,-6 8 0,-7 0 0,91-14 0,-88 3 0,-15 2 0,1 2 0,60-1 0,-31 11 0,-55 1 0,0-1 0,0-2 0,-1-1 0,1-2 0,44-10 0,-41 3 0,0 1 0,1 2 0,0 1 0,0 2 0,1 1 0,-1 2 0,47 3 0,-78 0 0,-1 0 0,0-1 0,1 1 0,-1 1 0,0-1 0,0 1 0,0 0 0,0 0 0,0 0 0,0 0 0,-1 0 0,1 1 0,-1 0 0,0 0 0,1 0 0,-1 0 0,-1 0 0,1 1 0,0-1 0,-1 1 0,1 0 0,-1 0 0,0 0 0,-1 0 0,1 0 0,-1 0 0,0 0 0,0 0 0,1 9 0,1 8 0,-1 1 0,-1 0 0,-1 0 0,-5 36 0,1-36 0,-1 0 0,-1-1 0,-15 39 0,-5 16 0,0 6 0,17-59 0,1 1 0,1 1 0,2-1 0,-5 44 0,15 38 0,-5-104 0,-1-1 0,1 0 0,-1 0 0,1 1 0,-1-1 0,0 0 0,1 0 0,-1 0 0,0 0 0,0 0 0,0 0 0,1 0 0,-1 0 0,0 0 0,-1 0 0,1-1 0,0 1 0,0 0 0,0-1 0,0 1 0,0 0 0,-1-1 0,1 0 0,0 1 0,-1-1 0,1 0 0,0 0 0,-1 1 0,-1-1 0,-48 0 0,39-1 0,-554-4 0,441 5 0,81 3 0,1 1 0,0 3 0,0 2 0,-51 16 0,-50 11 0,-401 28 0,53-56 0,287-11 0,157 3 0,0 2 0,-91 16 0,-57 14 0,149-24 0,-1-3 0,0-2 0,-88-5 0,37-1 0,-700 3 0,785 0 0,0 0 0,1-1 0,-1-1 0,1-1 0,0 1 0,-1-2 0,1 0 0,1-1 0,-1 0 0,1-1 0,-12-7 0,16 8 0,0-1 0,0 0 0,1-1 0,0 1 0,0-1 0,1-1 0,0 1 0,0-1 0,0 0 0,1-1 0,1 1 0,-1-1 0,1 0 0,1 0 0,0 0 0,-3-11 0,3 7 0,-2-14 0,-2 0 0,-1 0 0,-22-47 0,-10-7 0,39 79 0,0 1 0,0 0 0,0-1 0,0 1 0,0 0 0,1-1 0,-1 1 0,1-1 0,-1 1 0,1-1 0,0 1 0,-1-1 0,1 0 0,0 1 0,0-1 0,0 1 0,0-1 0,0 1 0,1-1 0,-1 0 0,0 1 0,1-1 0,-1 1 0,2-3 0,-1 2 0,1 1 0,0-1 0,-1 1 0,1-1 0,0 1 0,0 0 0,0 0 0,0 0 0,0 0 0,0 0 0,0 0 0,0 0 0,0 1 0,0-1 0,3 0 0,10-1 0,0 1 0,-1 1 0,1 0 0,18 2 0,23 7 0,-1 2 0,0 3 0,55 22 0,61 16 0,-66-17 0,-77-24 0,0-1 0,45 9 0,6-8 0,112 2 0,85-16 0,-113 0 0,58 3 0,505-24 0,-276 15 0,-263 11 0,-54-1 0,167-3 0,-267 0 0,-1-2 0,1-1 0,-1-1 0,0-2 0,-1-2 0,0 0 0,32-17 0,-33 15 0,0 2 0,1 2 0,0 0 0,54-5 0,-26 4 0,-12-1 0,-1-2 0,0-1 0,76-36 0,-119 48 0,9-4 0,0-1 0,-1 1 0,1-2 0,-1 1 0,15-14 0,-25 19 0,0 0 0,0 0 0,-1 0 0,1 0 0,0 0 0,-1 0 0,1-1 0,-1 1 0,1 0 0,-1 0 0,0 0 0,1 0 0,-1-1 0,0 1 0,0 0 0,0 0 0,0 0 0,0-1 0,0 1 0,0 0 0,0 0 0,-1-1 0,1 1 0,0 0 0,-1 0 0,1 0 0,-1 0 0,1 0 0,-1 0 0,0-1 0,1 1 0,-1 1 0,0-1 0,0 0 0,0 0 0,1 0 0,-1 0 0,0 0 0,0 1 0,0-1 0,-2 0 0,-4-5 0,-2 0 0,1 1 0,-17-8 0,-63-23 0,-2 4 0,0 4 0,-119-22 0,164 44 0,0 1 0,-1 3 0,-64 4 0,22 1 0,-112-1 0,-343 48 0,457-41 0,-1-3 0,-122-8 0,73 0 0,88 2 0,0 2 0,-79 15 0,91-12 0,27-5 0,0 1 0,0 0 0,1 1 0,-1 0 0,1 0 0,0 1 0,-1 0 0,1 0 0,0 1 0,-12 7 0,20-11 0,-1 0 0,1 1 0,-1-1 0,1 0 0,0 1 0,-1-1 0,1 0 0,0 1 0,-1-1 0,1 0 0,0 1 0,-1-1 0,1 1 0,0-1 0,0 1 0,-1-1 0,1 0 0,0 1 0,0-1 0,0 1 0,0-1 0,0 1 0,0-1 0,0 1 0,0-1 0,0 1 0,0-1 0,0 1 0,0-1 0,0 1 0,0-1 0,0 1 0,0-1 0,0 1 0,1-1 0,-1 1 0,0-1 0,0 0 0,1 1 0,-1-1 0,0 1 0,1-1 0,-1 0 0,0 1 0,1-1 0,-1 0 0,0 1 0,1-1 0,-1 0 0,1 0 0,-1 1 0,1-1 0,26 9 0,160 11 0,-53-7 0,-3 4 0,55 8 0,232 3 0,-339-28 0,114-4 0,-156-1 0,-1-2 0,50-16 0,-6 1 0,-38 10 0,-39 11 0,-1 0 0,1 0 0,-1-1 0,1 1 0,-1 0 0,0-1 0,1 0 0,-1 0 0,0 0 0,0 0 0,0 0 0,0 0 0,1-3 0,-3 5 0,1-1 0,-1 1 0,0-1 0,0 0 0,0 1 0,0-1 0,1 0 0,-1 1 0,0-1 0,0 1 0,0-1 0,0 0 0,-1 1 0,1-1 0,0 0 0,0 1 0,0-1 0,0 1 0,-1-1 0,1 0 0,0 1 0,0-1 0,-1 1 0,1-1 0,-1 1 0,1-1 0,0 1 0,-1-1 0,1 1 0,-1-1 0,1 1 0,-1 0 0,1-1 0,-1 1 0,0 0 0,0-1 0,-25-10 0,22 10 0,-20-6-455,0 1 0,-38-4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0:08:53.7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1 278 24500,'4336'-278'0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0:09:02.4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4186 1 24575,'0'4'0,"1"0"0,-1 0 0,1 1 0,0-1 0,0 0 0,1 0 0,-1 0 0,1 0 0,0-1 0,0 1 0,0 0 0,0-1 0,5 6 0,4 3 0,1 0 0,15 13 0,6 5 0,-18-13 0,0 0 0,-2 1 0,23 38 0,-31-46 0,-1-1 0,1 1 0,-1 0 0,-1 0 0,0 0 0,0 1 0,-1-1 0,-1 1 0,1 0 0,-2 13 0,0-21 0,0 0 0,-1 0 0,1-1 0,-1 1 0,0 0 0,0 0 0,0-1 0,0 1 0,0-1 0,-1 1 0,1-1 0,-1 1 0,0-1 0,0 0 0,1 0 0,-2 0 0,1 0 0,0 0 0,0 0 0,0-1 0,-1 1 0,1-1 0,-1 1 0,1-1 0,-1 0 0,-5 1 0,-6 3 0,-2-2 0,1 0 0,-30 2 0,7-1 0,-112 29 0,103-26 0,0-2 0,-1-1 0,-85-7 0,38 1 0,-625 2 0,668 2 0,-63 12 0,-37 1 0,-3-16 0,90-2 0,1 4 0,-112 14 0,7 24 0,126-32 0,0-2 0,0-1 0,-1-2 0,-54-6 0,13 2 0,-1317 2 0,1389-1 0,0 0 0,0 0 0,0-1 0,0 0 0,1-2 0,-1 1 0,1-1 0,0-1 0,0 0 0,0-1 0,1 0 0,0-1 0,0 0 0,-9-9 0,11 9 0,2 0 0,-1-1 0,1 0 0,0 0 0,1-1 0,0 0 0,1 0 0,-1 0 0,2 0 0,-1-1 0,1 0 0,1 0 0,0 0 0,0-1 0,1 1 0,0-1 0,0-14 0,1 5-151,1-1-1,1 1 0,1-1 0,1 1 1,1 0-1,0 0 0,1 0 1,14-32-1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505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4FA18-A36E-84EB-9EB3-E84F55F78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9DA82-9330-3E2F-990B-72F38B383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7CE50-49FD-9A02-B5B5-441990D70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5B80-CB45-0C46-C419-C912DC3EB8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18-Dec-25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3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19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customXml" Target="../ink/ink8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0172" y="1645921"/>
            <a:ext cx="9226076" cy="3065103"/>
            <a:chOff x="0" y="0"/>
            <a:chExt cx="3037391" cy="10090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37391" cy="1009087"/>
            </a:xfrm>
            <a:custGeom>
              <a:avLst/>
              <a:gdLst/>
              <a:ahLst/>
              <a:cxnLst/>
              <a:rect l="l" t="t" r="r" b="b"/>
              <a:pathLst>
                <a:path w="3037391" h="1009087">
                  <a:moveTo>
                    <a:pt x="0" y="0"/>
                  </a:moveTo>
                  <a:lnTo>
                    <a:pt x="3037391" y="0"/>
                  </a:lnTo>
                  <a:lnTo>
                    <a:pt x="3037391" y="1009087"/>
                  </a:lnTo>
                  <a:lnTo>
                    <a:pt x="0" y="1009087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37391" cy="1047187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82553" y="3663906"/>
            <a:ext cx="9673132" cy="2881650"/>
            <a:chOff x="0" y="0"/>
            <a:chExt cx="3184570" cy="9486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84570" cy="948691"/>
            </a:xfrm>
            <a:custGeom>
              <a:avLst/>
              <a:gdLst/>
              <a:ahLst/>
              <a:cxnLst/>
              <a:rect l="l" t="t" r="r" b="b"/>
              <a:pathLst>
                <a:path w="3184570" h="948691">
                  <a:moveTo>
                    <a:pt x="0" y="0"/>
                  </a:moveTo>
                  <a:lnTo>
                    <a:pt x="3184570" y="0"/>
                  </a:lnTo>
                  <a:lnTo>
                    <a:pt x="3184570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84570" cy="98679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9360760" y="2253473"/>
            <a:ext cx="2917830" cy="2881650"/>
            <a:chOff x="0" y="0"/>
            <a:chExt cx="960603" cy="9486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0603" cy="948691"/>
            </a:xfrm>
            <a:custGeom>
              <a:avLst/>
              <a:gdLst/>
              <a:ahLst/>
              <a:cxnLst/>
              <a:rect l="l" t="t" r="r" b="b"/>
              <a:pathLst>
                <a:path w="960603" h="948691">
                  <a:moveTo>
                    <a:pt x="0" y="0"/>
                  </a:moveTo>
                  <a:lnTo>
                    <a:pt x="960603" y="0"/>
                  </a:lnTo>
                  <a:lnTo>
                    <a:pt x="960603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60603" cy="98679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2197820" y="3338993"/>
            <a:ext cx="2917830" cy="2881650"/>
            <a:chOff x="0" y="0"/>
            <a:chExt cx="960603" cy="9486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0603" cy="948691"/>
            </a:xfrm>
            <a:custGeom>
              <a:avLst/>
              <a:gdLst/>
              <a:ahLst/>
              <a:cxnLst/>
              <a:rect l="l" t="t" r="r" b="b"/>
              <a:pathLst>
                <a:path w="960603" h="948691">
                  <a:moveTo>
                    <a:pt x="0" y="0"/>
                  </a:moveTo>
                  <a:lnTo>
                    <a:pt x="960603" y="0"/>
                  </a:lnTo>
                  <a:lnTo>
                    <a:pt x="960603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60603" cy="98679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43181" y="6050189"/>
            <a:ext cx="1633199" cy="713514"/>
            <a:chOff x="0" y="0"/>
            <a:chExt cx="537679" cy="2349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7679" cy="234902"/>
            </a:xfrm>
            <a:custGeom>
              <a:avLst/>
              <a:gdLst/>
              <a:ahLst/>
              <a:cxnLst/>
              <a:rect l="l" t="t" r="r" b="b"/>
              <a:pathLst>
                <a:path w="537679" h="234902">
                  <a:moveTo>
                    <a:pt x="0" y="0"/>
                  </a:moveTo>
                  <a:lnTo>
                    <a:pt x="537679" y="0"/>
                  </a:lnTo>
                  <a:lnTo>
                    <a:pt x="537679" y="234902"/>
                  </a:lnTo>
                  <a:lnTo>
                    <a:pt x="0" y="234902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37679" cy="27300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656736" y="6000193"/>
            <a:ext cx="1633199" cy="713514"/>
            <a:chOff x="0" y="0"/>
            <a:chExt cx="537679" cy="2349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7679" cy="234902"/>
            </a:xfrm>
            <a:custGeom>
              <a:avLst/>
              <a:gdLst/>
              <a:ahLst/>
              <a:cxnLst/>
              <a:rect l="l" t="t" r="r" b="b"/>
              <a:pathLst>
                <a:path w="537679" h="234902">
                  <a:moveTo>
                    <a:pt x="0" y="0"/>
                  </a:moveTo>
                  <a:lnTo>
                    <a:pt x="537679" y="0"/>
                  </a:lnTo>
                  <a:lnTo>
                    <a:pt x="537679" y="234902"/>
                  </a:lnTo>
                  <a:lnTo>
                    <a:pt x="0" y="234902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37679" cy="27300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70645" y="6042285"/>
            <a:ext cx="2985039" cy="651152"/>
            <a:chOff x="0" y="0"/>
            <a:chExt cx="982729" cy="2143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82729" cy="214371"/>
            </a:xfrm>
            <a:custGeom>
              <a:avLst/>
              <a:gdLst/>
              <a:ahLst/>
              <a:cxnLst/>
              <a:rect l="l" t="t" r="r" b="b"/>
              <a:pathLst>
                <a:path w="982729" h="214371">
                  <a:moveTo>
                    <a:pt x="0" y="0"/>
                  </a:moveTo>
                  <a:lnTo>
                    <a:pt x="982729" y="0"/>
                  </a:lnTo>
                  <a:lnTo>
                    <a:pt x="982729" y="214371"/>
                  </a:lnTo>
                  <a:lnTo>
                    <a:pt x="0" y="21437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82729" cy="25247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84272" y="6156800"/>
            <a:ext cx="2871413" cy="651152"/>
            <a:chOff x="0" y="0"/>
            <a:chExt cx="945321" cy="21437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45321" cy="214371"/>
            </a:xfrm>
            <a:custGeom>
              <a:avLst/>
              <a:gdLst/>
              <a:ahLst/>
              <a:cxnLst/>
              <a:rect l="l" t="t" r="r" b="b"/>
              <a:pathLst>
                <a:path w="945321" h="214371">
                  <a:moveTo>
                    <a:pt x="0" y="0"/>
                  </a:moveTo>
                  <a:lnTo>
                    <a:pt x="945321" y="0"/>
                  </a:lnTo>
                  <a:lnTo>
                    <a:pt x="945321" y="214371"/>
                  </a:lnTo>
                  <a:lnTo>
                    <a:pt x="0" y="21437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45321" cy="25247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90131" y="1335540"/>
            <a:ext cx="11450140" cy="5558522"/>
          </a:xfrm>
          <a:custGeom>
            <a:avLst/>
            <a:gdLst/>
            <a:ahLst/>
            <a:cxnLst/>
            <a:rect l="l" t="t" r="r" b="b"/>
            <a:pathLst>
              <a:path w="14312675" h="6948153">
                <a:moveTo>
                  <a:pt x="0" y="0"/>
                </a:moveTo>
                <a:lnTo>
                  <a:pt x="14312674" y="0"/>
                </a:lnTo>
                <a:lnTo>
                  <a:pt x="14312674" y="6948152"/>
                </a:lnTo>
                <a:lnTo>
                  <a:pt x="0" y="694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964611" y="3315250"/>
            <a:ext cx="9226076" cy="1388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39"/>
              </a:lnSpc>
            </a:pPr>
            <a:r>
              <a:rPr lang="en-US" sz="5999" b="1" spc="-78" dirty="0">
                <a:solidFill>
                  <a:srgbClr val="FF751F"/>
                </a:solidFill>
                <a:latin typeface="PT Serif Bold"/>
                <a:ea typeface="PT Serif Bold"/>
                <a:cs typeface="PT Serif Bold"/>
                <a:sym typeface="PT Serif Bold"/>
              </a:rPr>
              <a:t>Dynamic City</a:t>
            </a:r>
          </a:p>
          <a:p>
            <a:pPr>
              <a:lnSpc>
                <a:spcPts val="5339"/>
              </a:lnSpc>
            </a:pPr>
            <a:r>
              <a:rPr lang="en-US" sz="5999" b="1" spc="-78" dirty="0">
                <a:solidFill>
                  <a:srgbClr val="FF751F"/>
                </a:solidFill>
                <a:latin typeface="PT Serif Bold"/>
                <a:ea typeface="PT Serif Bold"/>
                <a:cs typeface="PT Serif Bold"/>
                <a:sym typeface="PT Serif Bold"/>
              </a:rPr>
              <a:t>	   Scenery Visualization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10819675" y="6042285"/>
            <a:ext cx="1384248" cy="229030"/>
          </a:xfrm>
          <a:custGeom>
            <a:avLst/>
            <a:gdLst/>
            <a:ahLst/>
            <a:cxnLst/>
            <a:rect l="l" t="t" r="r" b="b"/>
            <a:pathLst>
              <a:path w="1730310" h="286288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2272487" y="2182324"/>
            <a:ext cx="1384248" cy="229030"/>
          </a:xfrm>
          <a:custGeom>
            <a:avLst/>
            <a:gdLst/>
            <a:ahLst/>
            <a:cxnLst/>
            <a:rect l="l" t="t" r="r" b="b"/>
            <a:pathLst>
              <a:path w="1730310" h="286288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4736724" y="1645633"/>
            <a:ext cx="3763354" cy="27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2399" b="1" spc="-102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COMPUTER GRAPHICS LAB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07161" y="6668453"/>
            <a:ext cx="3763354" cy="26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2399" b="1" spc="-102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STRAW HATS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E9B0B-F5DB-D82E-92EB-AA74FD7126EE}"/>
              </a:ext>
            </a:extLst>
          </p:cNvPr>
          <p:cNvSpPr txBox="1"/>
          <p:nvPr/>
        </p:nvSpPr>
        <p:spPr>
          <a:xfrm>
            <a:off x="10329443" y="4892856"/>
            <a:ext cx="184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78" dirty="0">
                <a:solidFill>
                  <a:srgbClr val="FF751F"/>
                </a:solidFill>
                <a:latin typeface="PT Serif Bold"/>
                <a:ea typeface="PT Serif Bold"/>
                <a:cs typeface="PT Serif Bold"/>
                <a:sym typeface="PT Serif Bold"/>
              </a:rPr>
              <a:t>Using OpenGL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3069" y="1175195"/>
            <a:ext cx="8663821" cy="514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6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Transformation &amp; Animation: Dynamic Motion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560386" y="3508782"/>
            <a:ext cx="6431428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300" b="1" dirty="0">
                <a:solidFill>
                  <a:srgbClr val="383838"/>
                </a:solidFill>
                <a:latin typeface="PT Serif" panose="020A0603040505020204" pitchFamily="18" charset="0"/>
                <a:ea typeface="DM Sans" pitchFamily="34" charset="-122"/>
                <a:cs typeface="DM Sans" pitchFamily="34" charset="-120"/>
              </a:rPr>
              <a:t>Matrix Management</a:t>
            </a:r>
            <a:r>
              <a:rPr lang="en-US" sz="23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</a:t>
            </a:r>
            <a:r>
              <a:rPr lang="en-US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Using </a:t>
            </a:r>
            <a:r>
              <a:rPr lang="en-US" dirty="0" err="1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glPushMatrix</a:t>
            </a:r>
            <a:r>
              <a:rPr lang="en-US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glPopMatrix</a:t>
            </a:r>
            <a:r>
              <a:rPr lang="en-US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			         to isolate object movements.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17224" y="4511683"/>
            <a:ext cx="6762434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300" b="1" dirty="0">
                <a:solidFill>
                  <a:srgbClr val="383838"/>
                </a:solidFill>
                <a:latin typeface="PT Serif" panose="020A0603040505020204" pitchFamily="18" charset="0"/>
                <a:ea typeface="DM Sans" pitchFamily="34" charset="-122"/>
                <a:cs typeface="DM Sans" pitchFamily="34" charset="-120"/>
              </a:rPr>
              <a:t>Shearing for Sway</a:t>
            </a:r>
            <a:r>
              <a:rPr lang="en-US" sz="23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</a:t>
            </a:r>
            <a:r>
              <a:rPr lang="en-US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Custom 4x4 matrix for realistic tree 				   swaying effects.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42052" y="5469981"/>
            <a:ext cx="6598700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300" b="1" dirty="0">
                <a:solidFill>
                  <a:srgbClr val="383838"/>
                </a:solidFill>
                <a:latin typeface="PT Serif" panose="020A0603040505020204" pitchFamily="18" charset="0"/>
                <a:ea typeface="DM Sans" pitchFamily="34" charset="-122"/>
                <a:cs typeface="DM Sans" pitchFamily="34" charset="-120"/>
              </a:rPr>
              <a:t>Timing Precision: 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glutTimerFunc at 16ms for 				  consistent 60 FPS performance.</a:t>
            </a:r>
            <a:endParaRPr lang="en-US" sz="1200" dirty="0"/>
          </a:p>
        </p:txBody>
      </p:sp>
      <p:pic>
        <p:nvPicPr>
          <p:cNvPr id="6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40752" y="2776653"/>
            <a:ext cx="5904326" cy="3642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7DEA91-8128-7C2C-3C3F-E69DD6980EBB}"/>
                  </a:ext>
                </a:extLst>
              </p14:cNvPr>
              <p14:cNvContentPartPr/>
              <p14:nvPr/>
            </p14:nvContentPartPr>
            <p14:xfrm>
              <a:off x="12834878" y="7872603"/>
              <a:ext cx="1715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7DEA91-8128-7C2C-3C3F-E69DD6980E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71878" y="7809963"/>
                <a:ext cx="1841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A39A86-08EE-DBDC-202C-AB577DC06CED}"/>
                  </a:ext>
                </a:extLst>
              </p14:cNvPr>
              <p14:cNvContentPartPr/>
              <p14:nvPr/>
            </p14:nvContentPartPr>
            <p14:xfrm>
              <a:off x="12898958" y="7894923"/>
              <a:ext cx="1564920" cy="201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A39A86-08EE-DBDC-202C-AB577DC06C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5958" y="7831923"/>
                <a:ext cx="1690560" cy="32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E2AA5D-6EA5-9429-109B-37C4BB5C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F71308-838A-C0D8-00A5-A0268C3EA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E8D79-4FB6-6076-CCB9-DDC9ABCF8993}"/>
              </a:ext>
            </a:extLst>
          </p:cNvPr>
          <p:cNvSpPr txBox="1"/>
          <p:nvPr/>
        </p:nvSpPr>
        <p:spPr>
          <a:xfrm>
            <a:off x="772161" y="772160"/>
            <a:ext cx="6543039" cy="5480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b="1" dirty="0" err="1">
                <a:latin typeface="+mj-lt"/>
                <a:ea typeface="+mj-ea"/>
                <a:cs typeface="+mj-cs"/>
              </a:rPr>
              <a:t>Aong</a:t>
            </a:r>
            <a:r>
              <a:rPr lang="en-US" sz="5300" b="1" dirty="0">
                <a:latin typeface="+mj-lt"/>
                <a:ea typeface="+mj-ea"/>
                <a:cs typeface="+mj-cs"/>
              </a:rPr>
              <a:t> Sing Marma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b="1" dirty="0">
                <a:latin typeface="+mj-lt"/>
                <a:ea typeface="+mj-ea"/>
                <a:cs typeface="+mj-cs"/>
              </a:rPr>
              <a:t>221-15-6050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7111E-44FC-8CF2-ADEF-BC256777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7" r="6527"/>
          <a:stretch/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3227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338" y="881777"/>
            <a:ext cx="7848124" cy="1214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Challenges &amp; Solutions: Overcoming Hurdles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34338" y="2374344"/>
            <a:ext cx="7848124" cy="1534358"/>
          </a:xfrm>
          <a:prstGeom prst="roundRect">
            <a:avLst>
              <a:gd name="adj" fmla="val 18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57198" y="2397204"/>
            <a:ext cx="740569" cy="1488638"/>
          </a:xfrm>
          <a:prstGeom prst="roundRect">
            <a:avLst>
              <a:gd name="adj" fmla="val 4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88656" y="2967990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082909" y="2582347"/>
            <a:ext cx="250257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Synchronization Issues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082909" y="2997160"/>
            <a:ext cx="66915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Problem: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Coordinating multiple animations (water, wheels, trees).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082909" y="3404473"/>
            <a:ext cx="66915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Solution: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Centralized timer callback for seamless integration.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34338" y="4093845"/>
            <a:ext cx="7848124" cy="1534358"/>
          </a:xfrm>
          <a:prstGeom prst="roundRect">
            <a:avLst>
              <a:gd name="adj" fmla="val 18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157198" y="4116705"/>
            <a:ext cx="740569" cy="1488638"/>
          </a:xfrm>
          <a:prstGeom prst="roundRect">
            <a:avLst>
              <a:gd name="adj" fmla="val 4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88656" y="4687491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082909" y="4301847"/>
            <a:ext cx="271450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Transformation Conflicts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082909" y="4716661"/>
            <a:ext cx="66915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Problem: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Unintended object movements due to shared matrices.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082909" y="5123974"/>
            <a:ext cx="66915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Solution: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Strict matrix stack management for isolated transformations.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34338" y="5813346"/>
            <a:ext cx="7848124" cy="1534358"/>
          </a:xfrm>
          <a:prstGeom prst="roundRect">
            <a:avLst>
              <a:gd name="adj" fmla="val 18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157198" y="5836206"/>
            <a:ext cx="740569" cy="1488638"/>
          </a:xfrm>
          <a:prstGeom prst="roundRect">
            <a:avLst>
              <a:gd name="adj" fmla="val 4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388656" y="6406991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082909" y="6021348"/>
            <a:ext cx="269224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Performance Bottlenecks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7082909" y="6436162"/>
            <a:ext cx="66915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Problem: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Maintaining high frame rates with complex scenes.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082909" y="6843474"/>
            <a:ext cx="66915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Solution: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Optimizing rendering by minimizing state changes.</a:t>
            </a:r>
            <a:endParaRPr lang="en-US" sz="14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DAB2F1-8DA1-3275-A86D-8D43825B9A2C}"/>
                  </a:ext>
                </a:extLst>
              </p14:cNvPr>
              <p14:cNvContentPartPr/>
              <p14:nvPr/>
            </p14:nvContentPartPr>
            <p14:xfrm>
              <a:off x="12819398" y="7759923"/>
              <a:ext cx="1635840" cy="371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DAB2F1-8DA1-3275-A86D-8D43825B9A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6398" y="7697283"/>
                <a:ext cx="1761480" cy="49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D2F3-A95D-07D7-8F84-9F8124797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74BC423F-704D-DDFC-B6C6-B7B71B720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35" b="1"/>
          <a:stretch/>
        </p:blipFill>
        <p:spPr>
          <a:xfrm>
            <a:off x="160256" y="2861336"/>
            <a:ext cx="5742625" cy="380007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F497ACF-507D-DC39-C14F-E786DC1121A2}"/>
              </a:ext>
            </a:extLst>
          </p:cNvPr>
          <p:cNvSpPr/>
          <p:nvPr/>
        </p:nvSpPr>
        <p:spPr>
          <a:xfrm>
            <a:off x="2327347" y="329547"/>
            <a:ext cx="8968838" cy="1214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Complex Reflection Implementation</a:t>
            </a:r>
            <a:endParaRPr lang="en-US" sz="3600" b="1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7809A9A-BD8A-D647-AE40-0869A184B13F}"/>
              </a:ext>
            </a:extLst>
          </p:cNvPr>
          <p:cNvSpPr/>
          <p:nvPr/>
        </p:nvSpPr>
        <p:spPr>
          <a:xfrm>
            <a:off x="6134338" y="2374344"/>
            <a:ext cx="7848124" cy="1534358"/>
          </a:xfrm>
          <a:prstGeom prst="roundRect">
            <a:avLst>
              <a:gd name="adj" fmla="val 18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A2C65D8-212B-2C98-551F-D7C136FEC400}"/>
              </a:ext>
            </a:extLst>
          </p:cNvPr>
          <p:cNvSpPr/>
          <p:nvPr/>
        </p:nvSpPr>
        <p:spPr>
          <a:xfrm>
            <a:off x="6157198" y="2397204"/>
            <a:ext cx="740569" cy="1488638"/>
          </a:xfrm>
          <a:prstGeom prst="roundRect">
            <a:avLst>
              <a:gd name="adj" fmla="val 4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014D129-78A2-217A-8F45-CA16179F8E8A}"/>
              </a:ext>
            </a:extLst>
          </p:cNvPr>
          <p:cNvSpPr/>
          <p:nvPr/>
        </p:nvSpPr>
        <p:spPr>
          <a:xfrm>
            <a:off x="6388656" y="2967990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941D501-B1E0-1EED-94F1-C7DB106FBA9B}"/>
              </a:ext>
            </a:extLst>
          </p:cNvPr>
          <p:cNvSpPr/>
          <p:nvPr/>
        </p:nvSpPr>
        <p:spPr>
          <a:xfrm>
            <a:off x="7082909" y="2727311"/>
            <a:ext cx="250257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Visual Realism:</a:t>
            </a:r>
            <a:endParaRPr lang="en-US" sz="2300" b="1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342B4D6-8C88-054F-367D-3C419E90C7AD}"/>
              </a:ext>
            </a:extLst>
          </p:cNvPr>
          <p:cNvSpPr/>
          <p:nvPr/>
        </p:nvSpPr>
        <p:spPr>
          <a:xfrm>
            <a:off x="7082909" y="3197881"/>
            <a:ext cx="66915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0.6 scaling factor and semi-transparent overlay for depth.</a:t>
            </a:r>
            <a:endParaRPr 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39FBEDE9-93AE-646B-A597-57BF70897A5A}"/>
              </a:ext>
            </a:extLst>
          </p:cNvPr>
          <p:cNvSpPr/>
          <p:nvPr/>
        </p:nvSpPr>
        <p:spPr>
          <a:xfrm>
            <a:off x="6134338" y="4093845"/>
            <a:ext cx="7848124" cy="1534358"/>
          </a:xfrm>
          <a:prstGeom prst="roundRect">
            <a:avLst>
              <a:gd name="adj" fmla="val 18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68F70FC-5629-C40E-4134-9F416BE2F10B}"/>
              </a:ext>
            </a:extLst>
          </p:cNvPr>
          <p:cNvSpPr/>
          <p:nvPr/>
        </p:nvSpPr>
        <p:spPr>
          <a:xfrm>
            <a:off x="6157198" y="4116705"/>
            <a:ext cx="740569" cy="1488638"/>
          </a:xfrm>
          <a:prstGeom prst="roundRect">
            <a:avLst>
              <a:gd name="adj" fmla="val 4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E3ADE0E-47DA-DB26-F7B9-7F73A0C250F8}"/>
              </a:ext>
            </a:extLst>
          </p:cNvPr>
          <p:cNvSpPr/>
          <p:nvPr/>
        </p:nvSpPr>
        <p:spPr>
          <a:xfrm>
            <a:off x="6388656" y="4687491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543D2614-86AA-92B9-AC40-9DA437F955BB}"/>
              </a:ext>
            </a:extLst>
          </p:cNvPr>
          <p:cNvSpPr/>
          <p:nvPr/>
        </p:nvSpPr>
        <p:spPr>
          <a:xfrm>
            <a:off x="7082909" y="4301847"/>
            <a:ext cx="271450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Mathematical Foundation: </a:t>
            </a:r>
            <a:endParaRPr lang="en-US" sz="2300" b="1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11E9A35-919B-D36E-C9A4-3B8426C0D017}"/>
              </a:ext>
            </a:extLst>
          </p:cNvPr>
          <p:cNvSpPr/>
          <p:nvPr/>
        </p:nvSpPr>
        <p:spPr>
          <a:xfrm>
            <a:off x="7082909" y="4716661"/>
            <a:ext cx="6691551" cy="785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Using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glTranslatef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and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glScalef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to accurately flip and "squash" the scene onto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the water.</a:t>
            </a:r>
            <a:endParaRPr 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D5DF84A0-4D3F-DE6F-149C-607758C40B33}"/>
              </a:ext>
            </a:extLst>
          </p:cNvPr>
          <p:cNvSpPr/>
          <p:nvPr/>
        </p:nvSpPr>
        <p:spPr>
          <a:xfrm>
            <a:off x="6134338" y="5813346"/>
            <a:ext cx="7848124" cy="1534358"/>
          </a:xfrm>
          <a:prstGeom prst="roundRect">
            <a:avLst>
              <a:gd name="adj" fmla="val 18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B1F7AC5E-7ABD-3AD3-A08D-8D89091D1116}"/>
              </a:ext>
            </a:extLst>
          </p:cNvPr>
          <p:cNvSpPr/>
          <p:nvPr/>
        </p:nvSpPr>
        <p:spPr>
          <a:xfrm>
            <a:off x="6157198" y="5836206"/>
            <a:ext cx="740569" cy="1488638"/>
          </a:xfrm>
          <a:prstGeom prst="roundRect">
            <a:avLst>
              <a:gd name="adj" fmla="val 4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D72CAA10-7D46-C290-09D9-99E8CF5F9BEF}"/>
              </a:ext>
            </a:extLst>
          </p:cNvPr>
          <p:cNvSpPr/>
          <p:nvPr/>
        </p:nvSpPr>
        <p:spPr>
          <a:xfrm>
            <a:off x="6388656" y="6406991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AF3B5789-4FFF-E362-CA3E-D8EACA1778CA}"/>
              </a:ext>
            </a:extLst>
          </p:cNvPr>
          <p:cNvSpPr/>
          <p:nvPr/>
        </p:nvSpPr>
        <p:spPr>
          <a:xfrm>
            <a:off x="7082909" y="6021348"/>
            <a:ext cx="269224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Dynamic Water Effects</a:t>
            </a:r>
            <a:endParaRPr lang="en-US" sz="2300" b="1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AF4EFC63-EE0C-C315-AC65-E21A83A1300C}"/>
              </a:ext>
            </a:extLst>
          </p:cNvPr>
          <p:cNvSpPr/>
          <p:nvPr/>
        </p:nvSpPr>
        <p:spPr>
          <a:xfrm>
            <a:off x="7082909" y="6436162"/>
            <a:ext cx="66915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chemeClr val="accent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Adding animated dashed lines to the reflection to simulate flow.</a:t>
            </a:r>
            <a:endParaRPr 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7EA414A-CF99-EFCD-7B73-5497308B4F1E}"/>
                  </a:ext>
                </a:extLst>
              </p14:cNvPr>
              <p14:cNvContentPartPr/>
              <p14:nvPr/>
            </p14:nvContentPartPr>
            <p14:xfrm>
              <a:off x="12819398" y="7759923"/>
              <a:ext cx="1635840" cy="371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7EA414A-CF99-EFCD-7B73-5497308B4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6398" y="7696923"/>
                <a:ext cx="1761480" cy="4968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D1591D6-1957-4474-3152-0F962B4E8936}"/>
              </a:ext>
            </a:extLst>
          </p:cNvPr>
          <p:cNvSpPr txBox="1"/>
          <p:nvPr/>
        </p:nvSpPr>
        <p:spPr>
          <a:xfrm>
            <a:off x="6157198" y="1463362"/>
            <a:ext cx="8133120" cy="646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anose="020A0603040505020204" pitchFamily="18" charset="0"/>
                <a:ea typeface="DM Sans" pitchFamily="34" charset="-122"/>
                <a:cs typeface="DM Sans" pitchFamily="34" charset="-120"/>
              </a:rPr>
              <a:t>Achieving visual realism meant going beyond simple mirroring. We implemented a sophisticated reflection system for the water surface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088ED1-9A26-C9DC-9042-F7BF5476AB98}"/>
              </a:ext>
            </a:extLst>
          </p:cNvPr>
          <p:cNvSpPr txBox="1"/>
          <p:nvPr/>
        </p:nvSpPr>
        <p:spPr>
          <a:xfrm>
            <a:off x="1970047" y="6866937"/>
            <a:ext cx="3055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Water reflection</a:t>
            </a:r>
          </a:p>
        </p:txBody>
      </p:sp>
    </p:spTree>
    <p:extLst>
      <p:ext uri="{BB962C8B-B14F-4D97-AF65-F5344CB8AC3E}">
        <p14:creationId xmlns:p14="http://schemas.microsoft.com/office/powerpoint/2010/main" val="3961362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C0A74-5DB9-153D-A844-CAF0E59A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BF94C2-F551-3EE4-62A1-1F6AAEFDF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5472B-135E-DB2E-09E7-72C58CAEEB10}"/>
              </a:ext>
            </a:extLst>
          </p:cNvPr>
          <p:cNvSpPr txBox="1"/>
          <p:nvPr/>
        </p:nvSpPr>
        <p:spPr>
          <a:xfrm>
            <a:off x="772161" y="772160"/>
            <a:ext cx="6543039" cy="5480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b="1" dirty="0">
                <a:latin typeface="+mj-lt"/>
                <a:ea typeface="+mj-ea"/>
                <a:cs typeface="+mj-cs"/>
              </a:rPr>
              <a:t>Niloy Biswas</a:t>
            </a:r>
            <a:br>
              <a:rPr lang="en-US" sz="5300" b="1" dirty="0">
                <a:latin typeface="+mj-lt"/>
                <a:ea typeface="+mj-ea"/>
                <a:cs typeface="+mj-cs"/>
              </a:rPr>
            </a:br>
            <a:r>
              <a:rPr lang="en-US" sz="5300" b="1" dirty="0">
                <a:latin typeface="+mj-lt"/>
                <a:ea typeface="+mj-ea"/>
                <a:cs typeface="+mj-cs"/>
              </a:rPr>
              <a:t>221-15-5894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DB49D-0F04-B57C-EEFE-FE78909CED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86" r="6486"/>
          <a:stretch/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722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127140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Impact &amp; Sustainability: Building for the Future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22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project is not just about technology; it's about creating sustainable and ethical solutions for education.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601986" y="44056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Modular Code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913828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long-term maintenance and function reuse.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0033" y="4863108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1794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Ethical Design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9597628" y="3687604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Adhering to academic integrity and inclusive UI.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3230" y="3845123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6320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Digital Learning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9597628" y="6140172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Reducing waste with paperless educational tools.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3230" y="5881092"/>
            <a:ext cx="318968" cy="3189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BF25AFD-F727-27EF-56E8-FB12570A4F5B}"/>
                  </a:ext>
                </a:extLst>
              </p14:cNvPr>
              <p14:cNvContentPartPr/>
              <p14:nvPr/>
            </p14:nvContentPartPr>
            <p14:xfrm>
              <a:off x="12868358" y="7794843"/>
              <a:ext cx="1561320" cy="100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BF25AFD-F727-27EF-56E8-FB12570A4F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05718" y="7731843"/>
                <a:ext cx="168696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CC31AFB-254A-55B9-431F-09B6C28DF1F5}"/>
              </a:ext>
            </a:extLst>
          </p:cNvPr>
          <p:cNvGrpSpPr/>
          <p:nvPr/>
        </p:nvGrpSpPr>
        <p:grpSpPr>
          <a:xfrm>
            <a:off x="12922718" y="7905723"/>
            <a:ext cx="1585800" cy="214920"/>
            <a:chOff x="12922718" y="7905723"/>
            <a:chExt cx="158580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AA6618-9000-C73F-F466-7AA67978F174}"/>
                    </a:ext>
                  </a:extLst>
                </p14:cNvPr>
                <p14:cNvContentPartPr/>
                <p14:nvPr/>
              </p14:nvContentPartPr>
              <p14:xfrm>
                <a:off x="12922718" y="7905723"/>
                <a:ext cx="1585800" cy="21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AA6618-9000-C73F-F466-7AA67978F1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859718" y="7843083"/>
                  <a:ext cx="1711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C8BD1B-7444-85B8-6B6B-CD4A301F266D}"/>
                    </a:ext>
                  </a:extLst>
                </p14:cNvPr>
                <p14:cNvContentPartPr/>
                <p14:nvPr/>
              </p14:nvContentPartPr>
              <p14:xfrm>
                <a:off x="12946478" y="7938123"/>
                <a:ext cx="1405800" cy="46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C8BD1B-7444-85B8-6B6B-CD4A301F26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83478" y="7875123"/>
                  <a:ext cx="1531440" cy="17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t="9869"/>
          <a:stretch>
            <a:fillRect/>
          </a:stretch>
        </p:blipFill>
        <p:spPr>
          <a:xfrm>
            <a:off x="0" y="-1"/>
            <a:ext cx="14630400" cy="25286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39499" y="2859523"/>
            <a:ext cx="9824323" cy="568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6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Limitations &amp; Future Work: Expanding Horizons</a:t>
            </a:r>
            <a:endParaRPr lang="en-US" sz="3600" b="1" dirty="0"/>
          </a:p>
        </p:txBody>
      </p:sp>
      <p:sp>
        <p:nvSpPr>
          <p:cNvPr id="4" name="Shape 1"/>
          <p:cNvSpPr/>
          <p:nvPr/>
        </p:nvSpPr>
        <p:spPr>
          <a:xfrm>
            <a:off x="7303769" y="3656290"/>
            <a:ext cx="45719" cy="2856191"/>
          </a:xfrm>
          <a:prstGeom prst="roundRect">
            <a:avLst>
              <a:gd name="adj" fmla="val 113761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991350" y="3656290"/>
            <a:ext cx="346710" cy="22860"/>
          </a:xfrm>
          <a:prstGeom prst="roundRect">
            <a:avLst>
              <a:gd name="adj" fmla="val 113761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250192" y="3602712"/>
            <a:ext cx="130016" cy="130016"/>
          </a:xfrm>
          <a:prstGeom prst="roundRect">
            <a:avLst>
              <a:gd name="adj" fmla="val 351649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346377" y="3532227"/>
            <a:ext cx="227540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Current Boundaries</a:t>
            </a:r>
            <a:endParaRPr lang="en-US" sz="2300" b="1" dirty="0"/>
          </a:p>
        </p:txBody>
      </p:sp>
      <p:sp>
        <p:nvSpPr>
          <p:cNvPr id="8" name="Text 5"/>
          <p:cNvSpPr/>
          <p:nvPr/>
        </p:nvSpPr>
        <p:spPr>
          <a:xfrm>
            <a:off x="606743" y="3920490"/>
            <a:ext cx="601503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2D constraints, basic keyboard-only interaction, lack of image texturing.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292340" y="4696420"/>
            <a:ext cx="346710" cy="22860"/>
          </a:xfrm>
          <a:prstGeom prst="roundRect">
            <a:avLst>
              <a:gd name="adj" fmla="val 113761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250192" y="4642842"/>
            <a:ext cx="130016" cy="130016"/>
          </a:xfrm>
          <a:prstGeom prst="roundRect">
            <a:avLst>
              <a:gd name="adj" fmla="val 351649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008620" y="4572357"/>
            <a:ext cx="227540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Next Frontier: 3D</a:t>
            </a:r>
            <a:endParaRPr lang="en-US" sz="2300" b="1" dirty="0"/>
          </a:p>
        </p:txBody>
      </p:sp>
      <p:sp>
        <p:nvSpPr>
          <p:cNvPr id="12" name="Text 9"/>
          <p:cNvSpPr/>
          <p:nvPr/>
        </p:nvSpPr>
        <p:spPr>
          <a:xfrm>
            <a:off x="8008620" y="4960620"/>
            <a:ext cx="601503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Migrating to GLSL shaders, particle systems (rain/snow).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991350" y="5592961"/>
            <a:ext cx="346710" cy="22860"/>
          </a:xfrm>
          <a:prstGeom prst="roundRect">
            <a:avLst>
              <a:gd name="adj" fmla="val 113761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250192" y="5539383"/>
            <a:ext cx="130016" cy="130016"/>
          </a:xfrm>
          <a:prstGeom prst="roundRect">
            <a:avLst>
              <a:gd name="adj" fmla="val 351649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346377" y="5468898"/>
            <a:ext cx="227540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Intelligent Worlds</a:t>
            </a:r>
            <a:endParaRPr lang="en-US" sz="2300" b="1" dirty="0"/>
          </a:p>
        </p:txBody>
      </p:sp>
      <p:sp>
        <p:nvSpPr>
          <p:cNvPr id="16" name="Text 13"/>
          <p:cNvSpPr/>
          <p:nvPr/>
        </p:nvSpPr>
        <p:spPr>
          <a:xfrm>
            <a:off x="606743" y="5857161"/>
            <a:ext cx="601503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AI-controlled traffic for dynamic environments.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292340" y="6489621"/>
            <a:ext cx="346710" cy="22860"/>
          </a:xfrm>
          <a:prstGeom prst="roundRect">
            <a:avLst>
              <a:gd name="adj" fmla="val 113761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7250192" y="6436043"/>
            <a:ext cx="130016" cy="130016"/>
          </a:xfrm>
          <a:prstGeom prst="roundRect">
            <a:avLst>
              <a:gd name="adj" fmla="val 351649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8008620" y="6365558"/>
            <a:ext cx="227540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Platform Expansion</a:t>
            </a:r>
            <a:endParaRPr lang="en-US" sz="2300" b="1" dirty="0"/>
          </a:p>
        </p:txBody>
      </p:sp>
      <p:sp>
        <p:nvSpPr>
          <p:cNvPr id="20" name="Text 17"/>
          <p:cNvSpPr/>
          <p:nvPr/>
        </p:nvSpPr>
        <p:spPr>
          <a:xfrm>
            <a:off x="8008620" y="6753820"/>
            <a:ext cx="601503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WebGL and Mobile (Android/iOS) for wider accessibility.</a:t>
            </a: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767E7D6-EC5B-F0D0-DE81-0182D25A79BC}"/>
                  </a:ext>
                </a:extLst>
              </p14:cNvPr>
              <p14:cNvContentPartPr/>
              <p14:nvPr/>
            </p14:nvContentPartPr>
            <p14:xfrm>
              <a:off x="12673598" y="7816443"/>
              <a:ext cx="1812600" cy="315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767E7D6-EC5B-F0D0-DE81-0182D25A79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0598" y="7753803"/>
                <a:ext cx="1938240" cy="44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98B5B-A843-7C55-97BF-2465A8634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1334A9-ED0C-C1E5-01D1-5F0181A38999}"/>
              </a:ext>
            </a:extLst>
          </p:cNvPr>
          <p:cNvGrpSpPr/>
          <p:nvPr/>
        </p:nvGrpSpPr>
        <p:grpSpPr>
          <a:xfrm>
            <a:off x="1730172" y="1645921"/>
            <a:ext cx="9226076" cy="3065103"/>
            <a:chOff x="0" y="0"/>
            <a:chExt cx="3037391" cy="10090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B4B7436-D5F1-1643-8868-6045EFDC7FEA}"/>
                </a:ext>
              </a:extLst>
            </p:cNvPr>
            <p:cNvSpPr/>
            <p:nvPr/>
          </p:nvSpPr>
          <p:spPr>
            <a:xfrm>
              <a:off x="0" y="0"/>
              <a:ext cx="3037391" cy="1009087"/>
            </a:xfrm>
            <a:custGeom>
              <a:avLst/>
              <a:gdLst/>
              <a:ahLst/>
              <a:cxnLst/>
              <a:rect l="l" t="t" r="r" b="b"/>
              <a:pathLst>
                <a:path w="3037391" h="1009087">
                  <a:moveTo>
                    <a:pt x="0" y="0"/>
                  </a:moveTo>
                  <a:lnTo>
                    <a:pt x="3037391" y="0"/>
                  </a:lnTo>
                  <a:lnTo>
                    <a:pt x="3037391" y="1009087"/>
                  </a:lnTo>
                  <a:lnTo>
                    <a:pt x="0" y="1009087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5DB2913-37B9-47CE-D469-697041DE6A69}"/>
                </a:ext>
              </a:extLst>
            </p:cNvPr>
            <p:cNvSpPr txBox="1"/>
            <p:nvPr/>
          </p:nvSpPr>
          <p:spPr>
            <a:xfrm>
              <a:off x="0" y="-38100"/>
              <a:ext cx="3037391" cy="1047187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B55C2CB-FCCC-81DF-7D9F-12D252002D26}"/>
              </a:ext>
            </a:extLst>
          </p:cNvPr>
          <p:cNvGrpSpPr/>
          <p:nvPr/>
        </p:nvGrpSpPr>
        <p:grpSpPr>
          <a:xfrm>
            <a:off x="3282553" y="3663906"/>
            <a:ext cx="9673132" cy="2881650"/>
            <a:chOff x="0" y="0"/>
            <a:chExt cx="3184570" cy="94869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B9161D-1B40-DD14-2548-4993916394CA}"/>
                </a:ext>
              </a:extLst>
            </p:cNvPr>
            <p:cNvSpPr/>
            <p:nvPr/>
          </p:nvSpPr>
          <p:spPr>
            <a:xfrm>
              <a:off x="0" y="0"/>
              <a:ext cx="3184570" cy="948691"/>
            </a:xfrm>
            <a:custGeom>
              <a:avLst/>
              <a:gdLst/>
              <a:ahLst/>
              <a:cxnLst/>
              <a:rect l="l" t="t" r="r" b="b"/>
              <a:pathLst>
                <a:path w="3184570" h="948691">
                  <a:moveTo>
                    <a:pt x="0" y="0"/>
                  </a:moveTo>
                  <a:lnTo>
                    <a:pt x="3184570" y="0"/>
                  </a:lnTo>
                  <a:lnTo>
                    <a:pt x="3184570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2CF14C3-3414-A5DD-E3B1-4C8805391B97}"/>
                </a:ext>
              </a:extLst>
            </p:cNvPr>
            <p:cNvSpPr txBox="1"/>
            <p:nvPr/>
          </p:nvSpPr>
          <p:spPr>
            <a:xfrm>
              <a:off x="0" y="-38100"/>
              <a:ext cx="3184570" cy="98679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852E853-4345-AB39-548D-3AAAB68DC7F5}"/>
              </a:ext>
            </a:extLst>
          </p:cNvPr>
          <p:cNvGrpSpPr/>
          <p:nvPr/>
        </p:nvGrpSpPr>
        <p:grpSpPr>
          <a:xfrm rot="2700000">
            <a:off x="9360760" y="2253473"/>
            <a:ext cx="2917830" cy="2881650"/>
            <a:chOff x="0" y="0"/>
            <a:chExt cx="960603" cy="9486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38E07E5-ED98-A8EC-7E84-7C24B9F5F5D0}"/>
                </a:ext>
              </a:extLst>
            </p:cNvPr>
            <p:cNvSpPr/>
            <p:nvPr/>
          </p:nvSpPr>
          <p:spPr>
            <a:xfrm>
              <a:off x="0" y="0"/>
              <a:ext cx="960603" cy="948691"/>
            </a:xfrm>
            <a:custGeom>
              <a:avLst/>
              <a:gdLst/>
              <a:ahLst/>
              <a:cxnLst/>
              <a:rect l="l" t="t" r="r" b="b"/>
              <a:pathLst>
                <a:path w="960603" h="948691">
                  <a:moveTo>
                    <a:pt x="0" y="0"/>
                  </a:moveTo>
                  <a:lnTo>
                    <a:pt x="960603" y="0"/>
                  </a:lnTo>
                  <a:lnTo>
                    <a:pt x="960603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966A7E4-999B-977D-79E9-653531A947EB}"/>
                </a:ext>
              </a:extLst>
            </p:cNvPr>
            <p:cNvSpPr txBox="1"/>
            <p:nvPr/>
          </p:nvSpPr>
          <p:spPr>
            <a:xfrm>
              <a:off x="0" y="-38100"/>
              <a:ext cx="960603" cy="98679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128857C-E06F-0F9A-97C6-A1D69F25EEB3}"/>
              </a:ext>
            </a:extLst>
          </p:cNvPr>
          <p:cNvGrpSpPr/>
          <p:nvPr/>
        </p:nvGrpSpPr>
        <p:grpSpPr>
          <a:xfrm rot="2700000">
            <a:off x="2197820" y="3338993"/>
            <a:ext cx="2917830" cy="2881650"/>
            <a:chOff x="0" y="0"/>
            <a:chExt cx="960603" cy="9486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12005AF-F807-584C-39BA-736B21253C51}"/>
                </a:ext>
              </a:extLst>
            </p:cNvPr>
            <p:cNvSpPr/>
            <p:nvPr/>
          </p:nvSpPr>
          <p:spPr>
            <a:xfrm>
              <a:off x="0" y="0"/>
              <a:ext cx="960603" cy="948691"/>
            </a:xfrm>
            <a:custGeom>
              <a:avLst/>
              <a:gdLst/>
              <a:ahLst/>
              <a:cxnLst/>
              <a:rect l="l" t="t" r="r" b="b"/>
              <a:pathLst>
                <a:path w="960603" h="948691">
                  <a:moveTo>
                    <a:pt x="0" y="0"/>
                  </a:moveTo>
                  <a:lnTo>
                    <a:pt x="960603" y="0"/>
                  </a:lnTo>
                  <a:lnTo>
                    <a:pt x="960603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E142B2F-9091-85FB-D02C-0D53C29E2BF5}"/>
                </a:ext>
              </a:extLst>
            </p:cNvPr>
            <p:cNvSpPr txBox="1"/>
            <p:nvPr/>
          </p:nvSpPr>
          <p:spPr>
            <a:xfrm>
              <a:off x="0" y="-38100"/>
              <a:ext cx="960603" cy="98679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AD074BD-AA62-A60C-052D-C23D4DECEB4F}"/>
              </a:ext>
            </a:extLst>
          </p:cNvPr>
          <p:cNvGrpSpPr/>
          <p:nvPr/>
        </p:nvGrpSpPr>
        <p:grpSpPr>
          <a:xfrm>
            <a:off x="3543181" y="6050189"/>
            <a:ext cx="1633199" cy="713514"/>
            <a:chOff x="0" y="0"/>
            <a:chExt cx="537679" cy="234902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DC0109D-2A7C-0760-FCD2-07AA2D0FE712}"/>
                </a:ext>
              </a:extLst>
            </p:cNvPr>
            <p:cNvSpPr/>
            <p:nvPr/>
          </p:nvSpPr>
          <p:spPr>
            <a:xfrm>
              <a:off x="0" y="0"/>
              <a:ext cx="537679" cy="234902"/>
            </a:xfrm>
            <a:custGeom>
              <a:avLst/>
              <a:gdLst/>
              <a:ahLst/>
              <a:cxnLst/>
              <a:rect l="l" t="t" r="r" b="b"/>
              <a:pathLst>
                <a:path w="537679" h="234902">
                  <a:moveTo>
                    <a:pt x="0" y="0"/>
                  </a:moveTo>
                  <a:lnTo>
                    <a:pt x="537679" y="0"/>
                  </a:lnTo>
                  <a:lnTo>
                    <a:pt x="537679" y="234902"/>
                  </a:lnTo>
                  <a:lnTo>
                    <a:pt x="0" y="234902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CD4E46D-B209-999C-1D5A-94B6BB4154C8}"/>
                </a:ext>
              </a:extLst>
            </p:cNvPr>
            <p:cNvSpPr txBox="1"/>
            <p:nvPr/>
          </p:nvSpPr>
          <p:spPr>
            <a:xfrm>
              <a:off x="0" y="-38100"/>
              <a:ext cx="537679" cy="27300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2E512D2-5257-576C-A24C-16F753BD3D68}"/>
              </a:ext>
            </a:extLst>
          </p:cNvPr>
          <p:cNvGrpSpPr/>
          <p:nvPr/>
        </p:nvGrpSpPr>
        <p:grpSpPr>
          <a:xfrm>
            <a:off x="3656736" y="6000193"/>
            <a:ext cx="1633199" cy="713514"/>
            <a:chOff x="0" y="0"/>
            <a:chExt cx="537679" cy="23490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107702F-F716-3B4C-DD9C-53C33826207F}"/>
                </a:ext>
              </a:extLst>
            </p:cNvPr>
            <p:cNvSpPr/>
            <p:nvPr/>
          </p:nvSpPr>
          <p:spPr>
            <a:xfrm>
              <a:off x="0" y="0"/>
              <a:ext cx="537679" cy="234902"/>
            </a:xfrm>
            <a:custGeom>
              <a:avLst/>
              <a:gdLst/>
              <a:ahLst/>
              <a:cxnLst/>
              <a:rect l="l" t="t" r="r" b="b"/>
              <a:pathLst>
                <a:path w="537679" h="234902">
                  <a:moveTo>
                    <a:pt x="0" y="0"/>
                  </a:moveTo>
                  <a:lnTo>
                    <a:pt x="537679" y="0"/>
                  </a:lnTo>
                  <a:lnTo>
                    <a:pt x="537679" y="234902"/>
                  </a:lnTo>
                  <a:lnTo>
                    <a:pt x="0" y="234902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DC3BFF8-BBDE-60A6-EA9D-FEB7AE32E57B}"/>
                </a:ext>
              </a:extLst>
            </p:cNvPr>
            <p:cNvSpPr txBox="1"/>
            <p:nvPr/>
          </p:nvSpPr>
          <p:spPr>
            <a:xfrm>
              <a:off x="0" y="-38100"/>
              <a:ext cx="537679" cy="27300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49BF76A-E01A-C767-B5B0-87DC2534F172}"/>
              </a:ext>
            </a:extLst>
          </p:cNvPr>
          <p:cNvGrpSpPr/>
          <p:nvPr/>
        </p:nvGrpSpPr>
        <p:grpSpPr>
          <a:xfrm>
            <a:off x="9970645" y="6042285"/>
            <a:ext cx="2985039" cy="651152"/>
            <a:chOff x="0" y="0"/>
            <a:chExt cx="982729" cy="21437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B2C7D86-99CF-9FBB-3D7B-C73CEB47EF20}"/>
                </a:ext>
              </a:extLst>
            </p:cNvPr>
            <p:cNvSpPr/>
            <p:nvPr/>
          </p:nvSpPr>
          <p:spPr>
            <a:xfrm>
              <a:off x="0" y="0"/>
              <a:ext cx="982729" cy="214371"/>
            </a:xfrm>
            <a:custGeom>
              <a:avLst/>
              <a:gdLst/>
              <a:ahLst/>
              <a:cxnLst/>
              <a:rect l="l" t="t" r="r" b="b"/>
              <a:pathLst>
                <a:path w="982729" h="214371">
                  <a:moveTo>
                    <a:pt x="0" y="0"/>
                  </a:moveTo>
                  <a:lnTo>
                    <a:pt x="982729" y="0"/>
                  </a:lnTo>
                  <a:lnTo>
                    <a:pt x="982729" y="214371"/>
                  </a:lnTo>
                  <a:lnTo>
                    <a:pt x="0" y="21437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98099A1-92A6-337E-D5FE-66C58EFB864B}"/>
                </a:ext>
              </a:extLst>
            </p:cNvPr>
            <p:cNvSpPr txBox="1"/>
            <p:nvPr/>
          </p:nvSpPr>
          <p:spPr>
            <a:xfrm>
              <a:off x="0" y="-38100"/>
              <a:ext cx="982729" cy="25247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6D9862E3-3F1E-6FCC-4E60-52CEB84BAC59}"/>
              </a:ext>
            </a:extLst>
          </p:cNvPr>
          <p:cNvGrpSpPr/>
          <p:nvPr/>
        </p:nvGrpSpPr>
        <p:grpSpPr>
          <a:xfrm>
            <a:off x="10084272" y="6156800"/>
            <a:ext cx="2871413" cy="651152"/>
            <a:chOff x="0" y="0"/>
            <a:chExt cx="945321" cy="214371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956F7C1-1AED-DEBD-C3A7-C784FCF6A591}"/>
                </a:ext>
              </a:extLst>
            </p:cNvPr>
            <p:cNvSpPr/>
            <p:nvPr/>
          </p:nvSpPr>
          <p:spPr>
            <a:xfrm>
              <a:off x="0" y="0"/>
              <a:ext cx="945321" cy="214371"/>
            </a:xfrm>
            <a:custGeom>
              <a:avLst/>
              <a:gdLst/>
              <a:ahLst/>
              <a:cxnLst/>
              <a:rect l="l" t="t" r="r" b="b"/>
              <a:pathLst>
                <a:path w="945321" h="214371">
                  <a:moveTo>
                    <a:pt x="0" y="0"/>
                  </a:moveTo>
                  <a:lnTo>
                    <a:pt x="945321" y="0"/>
                  </a:lnTo>
                  <a:lnTo>
                    <a:pt x="945321" y="214371"/>
                  </a:lnTo>
                  <a:lnTo>
                    <a:pt x="0" y="214371"/>
                  </a:lnTo>
                  <a:close/>
                </a:path>
              </a:pathLst>
            </a:custGeom>
            <a:solidFill>
              <a:srgbClr val="00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345809EB-EE05-EB77-8D7D-90DCBAA1B951}"/>
                </a:ext>
              </a:extLst>
            </p:cNvPr>
            <p:cNvSpPr txBox="1"/>
            <p:nvPr/>
          </p:nvSpPr>
          <p:spPr>
            <a:xfrm>
              <a:off x="0" y="-38100"/>
              <a:ext cx="945321" cy="25247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 dirty="0"/>
            </a:p>
          </p:txBody>
        </p:sp>
      </p:grpSp>
      <p:sp>
        <p:nvSpPr>
          <p:cNvPr id="26" name="Freeform 26">
            <a:extLst>
              <a:ext uri="{FF2B5EF4-FFF2-40B4-BE49-F238E27FC236}">
                <a16:creationId xmlns:a16="http://schemas.microsoft.com/office/drawing/2014/main" id="{388575E4-F466-ACDE-7982-90C10E58556F}"/>
              </a:ext>
            </a:extLst>
          </p:cNvPr>
          <p:cNvSpPr/>
          <p:nvPr/>
        </p:nvSpPr>
        <p:spPr>
          <a:xfrm>
            <a:off x="1590131" y="1335540"/>
            <a:ext cx="11450140" cy="5558522"/>
          </a:xfrm>
          <a:custGeom>
            <a:avLst/>
            <a:gdLst/>
            <a:ahLst/>
            <a:cxnLst/>
            <a:rect l="l" t="t" r="r" b="b"/>
            <a:pathLst>
              <a:path w="14312675" h="6948153">
                <a:moveTo>
                  <a:pt x="0" y="0"/>
                </a:moveTo>
                <a:lnTo>
                  <a:pt x="14312674" y="0"/>
                </a:lnTo>
                <a:lnTo>
                  <a:pt x="14312674" y="6948152"/>
                </a:lnTo>
                <a:lnTo>
                  <a:pt x="0" y="694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B06D209-D001-355B-A68E-706BE4A8FC52}"/>
              </a:ext>
            </a:extLst>
          </p:cNvPr>
          <p:cNvSpPr txBox="1"/>
          <p:nvPr/>
        </p:nvSpPr>
        <p:spPr>
          <a:xfrm>
            <a:off x="2852200" y="3738475"/>
            <a:ext cx="9226076" cy="708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9"/>
              </a:lnSpc>
            </a:pPr>
            <a:r>
              <a:rPr lang="en-US" sz="5999" b="1" spc="-78" dirty="0">
                <a:solidFill>
                  <a:srgbClr val="FF751F"/>
                </a:solidFill>
                <a:latin typeface="PT Serif Bold"/>
                <a:ea typeface="PT Serif Bold"/>
                <a:cs typeface="PT Serif Bold"/>
                <a:sym typeface="PT Serif Bold"/>
              </a:rPr>
              <a:t>THANK YOU!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396D0317-C645-F49E-8030-E80502F2943E}"/>
              </a:ext>
            </a:extLst>
          </p:cNvPr>
          <p:cNvSpPr/>
          <p:nvPr/>
        </p:nvSpPr>
        <p:spPr>
          <a:xfrm>
            <a:off x="10819675" y="6042285"/>
            <a:ext cx="1384248" cy="229030"/>
          </a:xfrm>
          <a:custGeom>
            <a:avLst/>
            <a:gdLst/>
            <a:ahLst/>
            <a:cxnLst/>
            <a:rect l="l" t="t" r="r" b="b"/>
            <a:pathLst>
              <a:path w="1730310" h="286288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919EF67F-0E6D-AD72-0B4D-EF5777C5C84E}"/>
              </a:ext>
            </a:extLst>
          </p:cNvPr>
          <p:cNvSpPr/>
          <p:nvPr/>
        </p:nvSpPr>
        <p:spPr>
          <a:xfrm>
            <a:off x="2272487" y="2182324"/>
            <a:ext cx="1384248" cy="229030"/>
          </a:xfrm>
          <a:custGeom>
            <a:avLst/>
            <a:gdLst/>
            <a:ahLst/>
            <a:cxnLst/>
            <a:rect l="l" t="t" r="r" b="b"/>
            <a:pathLst>
              <a:path w="1730310" h="286288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0984A57F-6C4F-2E95-9E53-4CA61993FD69}"/>
              </a:ext>
            </a:extLst>
          </p:cNvPr>
          <p:cNvSpPr txBox="1"/>
          <p:nvPr/>
        </p:nvSpPr>
        <p:spPr>
          <a:xfrm>
            <a:off x="4736724" y="1645633"/>
            <a:ext cx="3763354" cy="27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2399" b="1" spc="-102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COMPUTER GRAPHICS LAB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9B31890-C10D-9FEA-8102-26688A06DBAE}"/>
              </a:ext>
            </a:extLst>
          </p:cNvPr>
          <p:cNvSpPr txBox="1"/>
          <p:nvPr/>
        </p:nvSpPr>
        <p:spPr>
          <a:xfrm>
            <a:off x="5707161" y="6668453"/>
            <a:ext cx="3763354" cy="26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2399" b="1" spc="-102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STRAW HATS</a:t>
            </a:r>
          </a:p>
        </p:txBody>
      </p:sp>
    </p:spTree>
    <p:extLst>
      <p:ext uri="{BB962C8B-B14F-4D97-AF65-F5344CB8AC3E}">
        <p14:creationId xmlns:p14="http://schemas.microsoft.com/office/powerpoint/2010/main" val="414650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D63C0-052E-4CCE-A63F-0823E8A376ED}"/>
              </a:ext>
            </a:extLst>
          </p:cNvPr>
          <p:cNvSpPr txBox="1"/>
          <p:nvPr/>
        </p:nvSpPr>
        <p:spPr>
          <a:xfrm>
            <a:off x="772161" y="772160"/>
            <a:ext cx="5544701" cy="5480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b="1" dirty="0" err="1">
                <a:latin typeface="+mj-lt"/>
                <a:ea typeface="+mj-ea"/>
                <a:cs typeface="+mj-cs"/>
              </a:rPr>
              <a:t>Zadid</a:t>
            </a:r>
            <a:r>
              <a:rPr lang="en-US" sz="5300" b="1" dirty="0">
                <a:latin typeface="+mj-lt"/>
                <a:ea typeface="+mj-ea"/>
                <a:cs typeface="+mj-cs"/>
              </a:rPr>
              <a:t> Al Lisan</a:t>
            </a:r>
            <a:br>
              <a:rPr lang="en-US" sz="5300" b="1" dirty="0">
                <a:latin typeface="+mj-lt"/>
                <a:ea typeface="+mj-ea"/>
                <a:cs typeface="+mj-cs"/>
              </a:rPr>
            </a:br>
            <a:r>
              <a:rPr lang="en-US" sz="5300" b="1" dirty="0">
                <a:latin typeface="+mj-lt"/>
                <a:ea typeface="+mj-ea"/>
                <a:cs typeface="+mj-cs"/>
              </a:rPr>
              <a:t>221-15-5426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E7842-F06B-4C55-99CB-347D6569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80" r="6480"/>
          <a:stretch/>
        </p:blipFill>
        <p:spPr>
          <a:xfrm>
            <a:off x="6523463" y="-5209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264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8668" y="1211510"/>
            <a:ext cx="13380356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Motivation: From Formulas to Worlds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558667" y="311825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"Why":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Transitioning from abstract mathematical formulas to interactive visual systems.</a:t>
            </a:r>
          </a:p>
          <a:p>
            <a:pPr algn="just">
              <a:lnSpc>
                <a:spcPts val="285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Bridging the Gap: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beyond static 2D images to a dynamic, multi-layered city environment.</a:t>
            </a:r>
          </a:p>
          <a:p>
            <a:pPr algn="just">
              <a:lnSpc>
                <a:spcPts val="285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Context: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virtual city environment to simulate the urban infrastructure.</a:t>
            </a:r>
          </a:p>
          <a:p>
            <a:pPr algn="just">
              <a:lnSpc>
                <a:spcPts val="285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5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BD1EA26-3B92-A1E8-4CD2-E24A0CA5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99" y="2141034"/>
            <a:ext cx="6048895" cy="6048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490" y="682823"/>
            <a:ext cx="7703820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Core Objectives: Building a Dynamic City</a:t>
            </a:r>
          </a:p>
          <a:p>
            <a:pPr marL="0" indent="0" algn="l">
              <a:lnSpc>
                <a:spcPts val="5300"/>
              </a:lnSpc>
              <a:buNone/>
            </a:pP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06490" y="2650212"/>
            <a:ext cx="3749040" cy="2520196"/>
          </a:xfrm>
          <a:prstGeom prst="roundRect">
            <a:avLst>
              <a:gd name="adj" fmla="val 435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06490" y="2627352"/>
            <a:ext cx="3749040" cy="91440"/>
          </a:xfrm>
          <a:prstGeom prst="roundRect">
            <a:avLst>
              <a:gd name="adj" fmla="val 3375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772400" y="2341602"/>
            <a:ext cx="617220" cy="617220"/>
          </a:xfrm>
          <a:prstGeom prst="roundRect">
            <a:avLst>
              <a:gd name="adj" fmla="val 14814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957542" y="2495907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35090" y="3164562"/>
            <a:ext cx="325302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Algorithm Implementation</a:t>
            </a:r>
            <a:endParaRPr lang="en-US" sz="2100" b="1" dirty="0"/>
          </a:p>
        </p:txBody>
      </p:sp>
      <p:sp>
        <p:nvSpPr>
          <p:cNvPr id="9" name="Text 6"/>
          <p:cNvSpPr/>
          <p:nvPr/>
        </p:nvSpPr>
        <p:spPr>
          <a:xfrm>
            <a:off x="6435090" y="3625453"/>
            <a:ext cx="329184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Mastering DDA, 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Bresenham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, and 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Midpoint Circle algorithms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for pixel-level precision in drawing lines and curves.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61270" y="2650212"/>
            <a:ext cx="3749040" cy="2520196"/>
          </a:xfrm>
          <a:prstGeom prst="roundRect">
            <a:avLst>
              <a:gd name="adj" fmla="val 435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161270" y="2627352"/>
            <a:ext cx="3749040" cy="91440"/>
          </a:xfrm>
          <a:prstGeom prst="roundRect">
            <a:avLst>
              <a:gd name="adj" fmla="val 3375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1727180" y="2341602"/>
            <a:ext cx="617220" cy="617220"/>
          </a:xfrm>
          <a:prstGeom prst="roundRect">
            <a:avLst>
              <a:gd name="adj" fmla="val 14814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1912322" y="2495907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89870" y="3164562"/>
            <a:ext cx="270033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Animation Goals</a:t>
            </a:r>
            <a:endParaRPr lang="en-US" sz="2100" b="1" dirty="0"/>
          </a:p>
        </p:txBody>
      </p:sp>
      <p:sp>
        <p:nvSpPr>
          <p:cNvPr id="15" name="Text 12"/>
          <p:cNvSpPr/>
          <p:nvPr/>
        </p:nvSpPr>
        <p:spPr>
          <a:xfrm>
            <a:off x="10381538" y="3527931"/>
            <a:ext cx="329184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Applying transformations like 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rotation, 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scaling, and 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shearing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for realistic motion, such as swaying trees and rotating wheels.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144321" y="5506477"/>
            <a:ext cx="8378887" cy="2607706"/>
          </a:xfrm>
          <a:prstGeom prst="roundRect">
            <a:avLst>
              <a:gd name="adj" fmla="val 589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206490" y="5661898"/>
            <a:ext cx="7703820" cy="91440"/>
          </a:xfrm>
          <a:prstGeom prst="roundRect">
            <a:avLst>
              <a:gd name="adj" fmla="val 3375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749790" y="5376148"/>
            <a:ext cx="617220" cy="617220"/>
          </a:xfrm>
          <a:prstGeom prst="roundRect">
            <a:avLst>
              <a:gd name="adj" fmla="val 14814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934932" y="5530453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435090" y="6199108"/>
            <a:ext cx="270033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User Experience</a:t>
            </a:r>
            <a:endParaRPr lang="en-US" sz="2100" b="1" dirty="0"/>
          </a:p>
        </p:txBody>
      </p:sp>
      <p:sp>
        <p:nvSpPr>
          <p:cNvPr id="21" name="Text 18"/>
          <p:cNvSpPr/>
          <p:nvPr/>
        </p:nvSpPr>
        <p:spPr>
          <a:xfrm>
            <a:off x="6435090" y="6659999"/>
            <a:ext cx="7246620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Developing a responsive UI with keyboard controls for environment toggling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4C906-05EF-1F67-927E-40531DD1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219266-CF73-EC66-F049-B820EF366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43F16-7B34-977F-E565-960795C8D2FB}"/>
              </a:ext>
            </a:extLst>
          </p:cNvPr>
          <p:cNvSpPr txBox="1"/>
          <p:nvPr/>
        </p:nvSpPr>
        <p:spPr>
          <a:xfrm>
            <a:off x="772161" y="772160"/>
            <a:ext cx="5544701" cy="5480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b="1">
                <a:latin typeface="+mj-lt"/>
                <a:ea typeface="+mj-ea"/>
                <a:cs typeface="+mj-cs"/>
              </a:rPr>
              <a:t>Showrav Das</a:t>
            </a:r>
            <a:br>
              <a:rPr lang="en-US" sz="5300" b="1">
                <a:latin typeface="+mj-lt"/>
                <a:ea typeface="+mj-ea"/>
                <a:cs typeface="+mj-cs"/>
              </a:rPr>
            </a:br>
            <a:r>
              <a:rPr lang="en-US" sz="5300" b="1">
                <a:latin typeface="+mj-lt"/>
                <a:ea typeface="+mj-ea"/>
                <a:cs typeface="+mj-cs"/>
              </a:rPr>
              <a:t>221-15-5425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8358D-67F5-FE82-CFB2-9CB16886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028"/>
          <a:stretch>
            <a:fillRect/>
          </a:stretch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3753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29048" y="89511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Scene Overview: Layers of Life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329048" y="2723793"/>
            <a:ext cx="7556421" cy="1385649"/>
          </a:xfrm>
          <a:prstGeom prst="roundRect">
            <a:avLst>
              <a:gd name="adj" fmla="val 245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59528" y="2754273"/>
            <a:ext cx="226814" cy="132468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813156" y="2981087"/>
            <a:ext cx="41879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Times New Roman" panose="02020603050405020304" pitchFamily="18" charset="0"/>
              </a:rPr>
              <a:t>Components:</a:t>
            </a:r>
            <a:endParaRPr lang="en-US" sz="2300" b="1" dirty="0"/>
          </a:p>
        </p:txBody>
      </p:sp>
      <p:sp>
        <p:nvSpPr>
          <p:cNvPr id="7" name="Text 4"/>
          <p:cNvSpPr/>
          <p:nvPr/>
        </p:nvSpPr>
        <p:spPr>
          <a:xfrm>
            <a:off x="1813156" y="348924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Gradient sky, snow-capped ranges, atmospheric stars.</a:t>
            </a:r>
          </a:p>
        </p:txBody>
      </p:sp>
      <p:sp>
        <p:nvSpPr>
          <p:cNvPr id="8" name="Shape 5"/>
          <p:cNvSpPr/>
          <p:nvPr/>
        </p:nvSpPr>
        <p:spPr>
          <a:xfrm>
            <a:off x="1699689" y="4336612"/>
            <a:ext cx="7216259" cy="1385649"/>
          </a:xfrm>
          <a:prstGeom prst="roundRect">
            <a:avLst>
              <a:gd name="adj" fmla="val 245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1699689" y="4366736"/>
            <a:ext cx="226814" cy="132468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153317" y="4541105"/>
            <a:ext cx="36696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Depth Management:</a:t>
            </a:r>
            <a:endParaRPr lang="en-US" sz="2300" b="1" dirty="0"/>
          </a:p>
        </p:txBody>
      </p:sp>
      <p:sp>
        <p:nvSpPr>
          <p:cNvPr id="11" name="Text 8"/>
          <p:cNvSpPr/>
          <p:nvPr/>
        </p:nvSpPr>
        <p:spPr>
          <a:xfrm>
            <a:off x="2149376" y="5002642"/>
            <a:ext cx="6701671" cy="589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Utilizing layered rendering where objects move from background to foreground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to create depth.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009490" y="5948720"/>
            <a:ext cx="6875978" cy="1385649"/>
          </a:xfrm>
          <a:prstGeom prst="roundRect">
            <a:avLst>
              <a:gd name="adj" fmla="val 245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2039970" y="5979200"/>
            <a:ext cx="226814" cy="132468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493598" y="6206014"/>
            <a:ext cx="43485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Environmental Detail:</a:t>
            </a:r>
            <a:endParaRPr lang="en-US" sz="2300" b="1" dirty="0"/>
          </a:p>
        </p:txBody>
      </p:sp>
      <p:sp>
        <p:nvSpPr>
          <p:cNvPr id="15" name="Text 12"/>
          <p:cNvSpPr/>
          <p:nvPr/>
        </p:nvSpPr>
        <p:spPr>
          <a:xfrm>
            <a:off x="2493598" y="6714173"/>
            <a:ext cx="60482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atmospheric touches like stars, street lamp halos, and animated water </a:t>
            </a:r>
          </a:p>
          <a:p>
            <a:pPr marL="0" indent="0" algn="l"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flow lines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D4E5584-EDA3-2DD8-4197-0DC53F9A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8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Utilizing layered rendering where objects move from background to foreground to create depth.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 descr="A colorful buildings and mountains reflected in water&#10;&#10;AI-generated content may be incorrect.">
            <a:extLst>
              <a:ext uri="{FF2B5EF4-FFF2-40B4-BE49-F238E27FC236}">
                <a16:creationId xmlns:a16="http://schemas.microsoft.com/office/drawing/2014/main" id="{6C5CF48F-BAD3-289D-FF20-0E4CA9FB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283" t="-40102" b="40102"/>
          <a:stretch>
            <a:fillRect/>
          </a:stretch>
        </p:blipFill>
        <p:spPr>
          <a:xfrm>
            <a:off x="9313601" y="285212"/>
            <a:ext cx="5060321" cy="64289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396717B-C3EC-FB05-1CA9-1990C8125F38}"/>
                  </a:ext>
                </a:extLst>
              </p14:cNvPr>
              <p14:cNvContentPartPr/>
              <p14:nvPr/>
            </p14:nvContentPartPr>
            <p14:xfrm>
              <a:off x="12857198" y="7783016"/>
              <a:ext cx="1608840" cy="291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396717B-C3EC-FB05-1CA9-1990C8125F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4198" y="7720016"/>
                <a:ext cx="1734480" cy="41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1086540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Interactive Features: Bringing the City to Life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8661" y="2344246"/>
            <a:ext cx="6346031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Experience a city that responds to your commands. Toggle between day and night, control traffic, and activate natural phenomena with simple key presses.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18661" y="3514868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Day/Night Transition:</a:t>
            </a:r>
            <a:r>
              <a:rPr lang="en-US" sz="20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'D' 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for day</a:t>
            </a: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'N' 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for night – watch the sky transform.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18661" y="4243888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Vehicle Control:</a:t>
            </a:r>
            <a:r>
              <a:rPr lang="en-US" sz="20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Arrow keys for movement,</a:t>
            </a: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'C' 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for high-speed cruising.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8661" y="4972908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Dynamic Elements:</a:t>
            </a:r>
            <a:r>
              <a:rPr lang="en-US" sz="20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'B'</a:t>
            </a: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key activates boat animation, swaying trees simulate wind.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3361" y="1557077"/>
            <a:ext cx="4806608" cy="2557723"/>
          </a:xfrm>
          <a:prstGeom prst="rect">
            <a:avLst/>
          </a:prstGeom>
        </p:spPr>
      </p:pic>
      <p:pic>
        <p:nvPicPr>
          <p:cNvPr id="9" name="Picture 8" descr="A colorful buildings and a body of water&#10;&#10;AI-generated content may be incorrect.">
            <a:extLst>
              <a:ext uri="{FF2B5EF4-FFF2-40B4-BE49-F238E27FC236}">
                <a16:creationId xmlns:a16="http://schemas.microsoft.com/office/drawing/2014/main" id="{1D29651C-9526-614D-D59B-C0B909221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361" y="4792707"/>
            <a:ext cx="4806608" cy="2668136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7FC104F9-B455-DB61-E708-8AD2AF1C6088}"/>
              </a:ext>
            </a:extLst>
          </p:cNvPr>
          <p:cNvSpPr/>
          <p:nvPr/>
        </p:nvSpPr>
        <p:spPr>
          <a:xfrm>
            <a:off x="7753130" y="4172093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50"/>
              </a:lnSpc>
              <a:buSzPct val="100000"/>
            </a:pP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Image: Day 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931037A8-A94B-519C-883A-AC2158C67732}"/>
              </a:ext>
            </a:extLst>
          </p:cNvPr>
          <p:cNvSpPr/>
          <p:nvPr/>
        </p:nvSpPr>
        <p:spPr>
          <a:xfrm>
            <a:off x="7883649" y="7492116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50"/>
              </a:lnSpc>
              <a:buSzPct val="100000"/>
            </a:pP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Image: Night 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08259C9-44E1-212A-36BE-BD04EF93173A}"/>
                  </a:ext>
                </a:extLst>
              </p14:cNvPr>
              <p14:cNvContentPartPr/>
              <p14:nvPr/>
            </p14:nvContentPartPr>
            <p14:xfrm>
              <a:off x="12946478" y="7867563"/>
              <a:ext cx="1488600" cy="222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08259C9-44E1-212A-36BE-BD04EF9317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83478" y="7804563"/>
                <a:ext cx="16142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E5A0C9-DD9C-6940-A08D-F48E553EB40F}"/>
                  </a:ext>
                </a:extLst>
              </p14:cNvPr>
              <p14:cNvContentPartPr/>
              <p14:nvPr/>
            </p14:nvContentPartPr>
            <p14:xfrm>
              <a:off x="13024598" y="7948563"/>
              <a:ext cx="1316880" cy="36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E5A0C9-DD9C-6940-A08D-F48E553EB4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61598" y="7885923"/>
                <a:ext cx="1442520" cy="16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00697-B944-31EC-1476-DF553213C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EF165A-66B1-6079-5CE6-56F11F6FA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6F20-AC38-2D04-7085-8976C9C15792}"/>
              </a:ext>
            </a:extLst>
          </p:cNvPr>
          <p:cNvSpPr txBox="1"/>
          <p:nvPr/>
        </p:nvSpPr>
        <p:spPr>
          <a:xfrm>
            <a:off x="772161" y="772160"/>
            <a:ext cx="6543039" cy="5480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b="1" dirty="0">
                <a:latin typeface="+mj-lt"/>
                <a:ea typeface="+mj-ea"/>
                <a:cs typeface="+mj-cs"/>
              </a:rPr>
              <a:t>Adnan Rahman </a:t>
            </a:r>
            <a:r>
              <a:rPr lang="en-US" sz="5300" b="1" dirty="0" err="1">
                <a:latin typeface="+mj-lt"/>
                <a:ea typeface="+mj-ea"/>
                <a:cs typeface="+mj-cs"/>
              </a:rPr>
              <a:t>Sayeem</a:t>
            </a:r>
            <a:endParaRPr lang="en-US" sz="53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b="1" dirty="0">
                <a:latin typeface="+mj-lt"/>
                <a:ea typeface="+mj-ea"/>
                <a:cs typeface="+mj-cs"/>
              </a:rPr>
              <a:t>221-15-5505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62E65-B34F-B685-4622-20CB8492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43" b="5443"/>
          <a:stretch/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681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890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Geometric Algorithms: Precision in Pixels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597587"/>
            <a:ext cx="907256" cy="1687592"/>
          </a:xfrm>
          <a:prstGeom prst="roundRect">
            <a:avLst>
              <a:gd name="adj" fmla="val 36002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278" y="32287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927860" y="2824401"/>
            <a:ext cx="31170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Bresenham’s Algorithm</a:t>
            </a:r>
            <a:endParaRPr lang="en-US" sz="2300" b="1" dirty="0"/>
          </a:p>
        </p:txBody>
      </p:sp>
      <p:sp>
        <p:nvSpPr>
          <p:cNvPr id="7" name="Text 4"/>
          <p:cNvSpPr/>
          <p:nvPr/>
        </p:nvSpPr>
        <p:spPr>
          <a:xfrm>
            <a:off x="1927860" y="3332559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 integer-only arithmetic for crisp building outlines and roads.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11993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77278" y="49797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927860" y="4738807"/>
            <a:ext cx="34940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Midpoint Circle Algorithm</a:t>
            </a:r>
            <a:endParaRPr lang="en-US" sz="2300" b="1" dirty="0"/>
          </a:p>
        </p:txBody>
      </p:sp>
      <p:sp>
        <p:nvSpPr>
          <p:cNvPr id="11" name="Text 8"/>
          <p:cNvSpPr/>
          <p:nvPr/>
        </p:nvSpPr>
        <p:spPr>
          <a:xfrm>
            <a:off x="1927860" y="5246965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Smooth, non-jagged edges for wheels and celestial bodies.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99691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77278" y="65674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927860" y="63265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DDA Algorithm</a:t>
            </a:r>
            <a:endParaRPr lang="en-US" sz="2300" b="1" dirty="0"/>
          </a:p>
        </p:txBody>
      </p:sp>
      <p:sp>
        <p:nvSpPr>
          <p:cNvPr id="15" name="Text 12"/>
          <p:cNvSpPr/>
          <p:nvPr/>
        </p:nvSpPr>
        <p:spPr>
          <a:xfrm>
            <a:off x="1927860" y="6834664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Flexible line drawing for varied graphical needs.</a:t>
            </a:r>
            <a:endParaRPr lang="en-US" sz="1750" dirty="0"/>
          </a:p>
        </p:txBody>
      </p:sp>
      <p:pic>
        <p:nvPicPr>
          <p:cNvPr id="2054" name="Picture 6" descr="DDA vs Bresenham algorithm">
            <a:extLst>
              <a:ext uri="{FF2B5EF4-FFF2-40B4-BE49-F238E27FC236}">
                <a16:creationId xmlns:a16="http://schemas.microsoft.com/office/drawing/2014/main" id="{C738C7D1-5364-6970-C3FE-F1DB97638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93" y="2898993"/>
            <a:ext cx="4377014" cy="151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mputer Graphics : Circle drawing : 6 / 8 : 8-way symmetry algorithm">
            <a:extLst>
              <a:ext uri="{FF2B5EF4-FFF2-40B4-BE49-F238E27FC236}">
                <a16:creationId xmlns:a16="http://schemas.microsoft.com/office/drawing/2014/main" id="{6CEECBED-353B-FFC4-AB64-B6E82A6EB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081" y="4654867"/>
            <a:ext cx="2735580" cy="23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694</Words>
  <Application>Microsoft Office PowerPoint</Application>
  <PresentationFormat>Custom</PresentationFormat>
  <Paragraphs>122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PT Serif</vt:lpstr>
      <vt:lpstr>DM Sans</vt:lpstr>
      <vt:lpstr>Times New Roman</vt:lpstr>
      <vt:lpstr>Wingdings</vt:lpstr>
      <vt:lpstr>Calibri</vt:lpstr>
      <vt:lpstr>Calibri Light</vt:lpstr>
      <vt:lpstr>PT Serif Bold</vt:lpstr>
      <vt:lpstr>Aptos</vt:lpstr>
      <vt:lpstr>Garet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Showrav Das</dc:creator>
  <cp:lastModifiedBy>Adnan Rahman</cp:lastModifiedBy>
  <cp:revision>14</cp:revision>
  <dcterms:created xsi:type="dcterms:W3CDTF">2025-12-18T10:01:35Z</dcterms:created>
  <dcterms:modified xsi:type="dcterms:W3CDTF">2025-12-18T14:02:29Z</dcterms:modified>
</cp:coreProperties>
</file>